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6" r:id="rId3"/>
    <p:sldId id="264" r:id="rId4"/>
    <p:sldId id="281" r:id="rId5"/>
    <p:sldId id="267" r:id="rId6"/>
    <p:sldId id="258" r:id="rId7"/>
    <p:sldId id="268" r:id="rId8"/>
    <p:sldId id="283" r:id="rId9"/>
    <p:sldId id="284" r:id="rId10"/>
    <p:sldId id="277" r:id="rId11"/>
    <p:sldId id="299" r:id="rId12"/>
    <p:sldId id="278" r:id="rId13"/>
    <p:sldId id="270" r:id="rId14"/>
    <p:sldId id="259" r:id="rId15"/>
    <p:sldId id="298" r:id="rId16"/>
    <p:sldId id="289" r:id="rId17"/>
    <p:sldId id="301" r:id="rId18"/>
    <p:sldId id="300" r:id="rId19"/>
    <p:sldId id="302" r:id="rId20"/>
    <p:sldId id="303" r:id="rId21"/>
    <p:sldId id="304" r:id="rId22"/>
    <p:sldId id="305" r:id="rId23"/>
    <p:sldId id="308" r:id="rId24"/>
    <p:sldId id="309" r:id="rId25"/>
    <p:sldId id="280" r:id="rId26"/>
    <p:sldId id="310" r:id="rId27"/>
    <p:sldId id="276" r:id="rId28"/>
    <p:sldId id="307" r:id="rId29"/>
    <p:sldId id="306"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3137" autoAdjust="0"/>
  </p:normalViewPr>
  <p:slideViewPr>
    <p:cSldViewPr snapToGrid="0">
      <p:cViewPr varScale="1">
        <p:scale>
          <a:sx n="68" d="100"/>
          <a:sy n="68" d="100"/>
        </p:scale>
        <p:origin x="1214" y="67"/>
      </p:cViewPr>
      <p:guideLst/>
    </p:cSldViewPr>
  </p:slideViewPr>
  <p:outlineViewPr>
    <p:cViewPr>
      <p:scale>
        <a:sx n="33" d="100"/>
        <a:sy n="33" d="100"/>
      </p:scale>
      <p:origin x="0" y="-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973A8-5694-4CEE-9E39-30AFBFCF70A7}" type="datetimeFigureOut">
              <a:rPr lang="de-DE" smtClean="0"/>
              <a:t>12.03.2026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1C907-543F-4B5A-AA96-C33F8B1765CE}" type="slidenum">
              <a:rPr lang="de-DE" smtClean="0"/>
              <a:t>‹Nr.›</a:t>
            </a:fld>
            <a:endParaRPr lang="de-DE"/>
          </a:p>
        </p:txBody>
      </p:sp>
    </p:spTree>
    <p:extLst>
      <p:ext uri="{BB962C8B-B14F-4D97-AF65-F5344CB8AC3E}">
        <p14:creationId xmlns:p14="http://schemas.microsoft.com/office/powerpoint/2010/main" val="230580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I will present our paper “</a:t>
            </a:r>
            <a:r>
              <a:rPr lang="en-GB" sz="1200" dirty="0"/>
              <a:t>DRAMatic Speedup: Accelerating HE Operations on a Processing-in-Memory System</a:t>
            </a:r>
            <a:r>
              <a:rPr lang="en-US" noProof="0" dirty="0"/>
              <a:t>”.</a:t>
            </a:r>
          </a:p>
          <a:p>
            <a:r>
              <a:rPr lang="en-US" noProof="0" dirty="0"/>
              <a:t>We will start with a motivation for FHE and one of its main applications, which is Cloud Computing.</a:t>
            </a:r>
          </a:p>
        </p:txBody>
      </p:sp>
      <p:sp>
        <p:nvSpPr>
          <p:cNvPr id="4" name="Foliennummernplatzhalter 3"/>
          <p:cNvSpPr>
            <a:spLocks noGrp="1"/>
          </p:cNvSpPr>
          <p:nvPr>
            <p:ph type="sldNum" sz="quarter" idx="5"/>
          </p:nvPr>
        </p:nvSpPr>
        <p:spPr/>
        <p:txBody>
          <a:bodyPr/>
          <a:lstStyle/>
          <a:p>
            <a:fld id="{7501C907-543F-4B5A-AA96-C33F8B1765CE}" type="slidenum">
              <a:rPr lang="de-DE" smtClean="0"/>
              <a:t>1</a:t>
            </a:fld>
            <a:endParaRPr lang="de-DE"/>
          </a:p>
        </p:txBody>
      </p:sp>
    </p:spTree>
    <p:extLst>
      <p:ext uri="{BB962C8B-B14F-4D97-AF65-F5344CB8AC3E}">
        <p14:creationId xmlns:p14="http://schemas.microsoft.com/office/powerpoint/2010/main" val="260504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5D32E-B070-9F71-1E19-96A0A68E0F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702D4B-CBC8-A308-32B8-6A27E72D544B}"/>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C89AB101-EAFE-5F11-811A-EEBC69C0490C}"/>
              </a:ext>
            </a:extLst>
          </p:cNvPr>
          <p:cNvSpPr>
            <a:spLocks noGrp="1"/>
          </p:cNvSpPr>
          <p:nvPr>
            <p:ph type="body" idx="1"/>
          </p:nvPr>
        </p:nvSpPr>
        <p:spPr/>
        <p:txBody>
          <a:bodyPr/>
          <a:lstStyle/>
          <a:p>
            <a:r>
              <a:rPr lang="en-US" noProof="0" dirty="0"/>
              <a:t>Not only parallelism between DPUs, but also inside DPUs.</a:t>
            </a:r>
          </a:p>
          <a:p>
            <a:endParaRPr lang="en-US" noProof="0" dirty="0"/>
          </a:p>
          <a:p>
            <a:r>
              <a:rPr lang="en-US" noProof="0" dirty="0"/>
              <a:t>Colors are threads.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Different threads can‘t have data dependencies.</a:t>
            </a:r>
          </a:p>
        </p:txBody>
      </p:sp>
      <p:sp>
        <p:nvSpPr>
          <p:cNvPr id="4" name="Foliennummernplatzhalter 3">
            <a:extLst>
              <a:ext uri="{FF2B5EF4-FFF2-40B4-BE49-F238E27FC236}">
                <a16:creationId xmlns:a16="http://schemas.microsoft.com/office/drawing/2014/main" id="{9D4923CA-F660-C5F8-6173-8ACE35242450}"/>
              </a:ext>
            </a:extLst>
          </p:cNvPr>
          <p:cNvSpPr>
            <a:spLocks noGrp="1"/>
          </p:cNvSpPr>
          <p:nvPr>
            <p:ph type="sldNum" sz="quarter" idx="5"/>
          </p:nvPr>
        </p:nvSpPr>
        <p:spPr/>
        <p:txBody>
          <a:bodyPr/>
          <a:lstStyle/>
          <a:p>
            <a:fld id="{7501C907-543F-4B5A-AA96-C33F8B1765CE}" type="slidenum">
              <a:rPr lang="de-DE" smtClean="0"/>
              <a:t>11</a:t>
            </a:fld>
            <a:endParaRPr lang="de-DE"/>
          </a:p>
        </p:txBody>
      </p:sp>
    </p:spTree>
    <p:extLst>
      <p:ext uri="{BB962C8B-B14F-4D97-AF65-F5344CB8AC3E}">
        <p14:creationId xmlns:p14="http://schemas.microsoft.com/office/powerpoint/2010/main" val="419320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GB" noProof="0" dirty="0"/>
              <a:t>Larger multiplications are implemented by the compiler.</a:t>
            </a:r>
          </a:p>
          <a:p>
            <a:r>
              <a:rPr lang="en-GB" noProof="0" dirty="0"/>
              <a:t>Significant slowdown compared to 8x8-bit.</a:t>
            </a:r>
          </a:p>
          <a:p>
            <a:r>
              <a:rPr lang="en-GB" noProof="0" dirty="0"/>
              <a:t>Requires optimisations for use with large polynomials.</a:t>
            </a:r>
          </a:p>
        </p:txBody>
      </p:sp>
      <p:sp>
        <p:nvSpPr>
          <p:cNvPr id="4" name="Foliennummernplatzhalter 3"/>
          <p:cNvSpPr>
            <a:spLocks noGrp="1"/>
          </p:cNvSpPr>
          <p:nvPr>
            <p:ph type="sldNum" sz="quarter" idx="5"/>
          </p:nvPr>
        </p:nvSpPr>
        <p:spPr/>
        <p:txBody>
          <a:bodyPr/>
          <a:lstStyle/>
          <a:p>
            <a:fld id="{7501C907-543F-4B5A-AA96-C33F8B1765CE}" type="slidenum">
              <a:rPr lang="de-DE" smtClean="0"/>
              <a:t>12</a:t>
            </a:fld>
            <a:endParaRPr lang="de-DE"/>
          </a:p>
        </p:txBody>
      </p:sp>
    </p:spTree>
    <p:extLst>
      <p:ext uri="{BB962C8B-B14F-4D97-AF65-F5344CB8AC3E}">
        <p14:creationId xmlns:p14="http://schemas.microsoft.com/office/powerpoint/2010/main" val="255360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First optimization: RNS.</a:t>
            </a:r>
          </a:p>
          <a:p>
            <a:endParaRPr lang="en-US" noProof="0" dirty="0"/>
          </a:p>
          <a:p>
            <a:r>
              <a:rPr lang="en-US" noProof="0" dirty="0"/>
              <a:t>Examples: Times 2 =&gt; (2, 4, 2) = 44</a:t>
            </a:r>
          </a:p>
        </p:txBody>
      </p:sp>
      <p:sp>
        <p:nvSpPr>
          <p:cNvPr id="4" name="Foliennummernplatzhalter 3"/>
          <p:cNvSpPr>
            <a:spLocks noGrp="1"/>
          </p:cNvSpPr>
          <p:nvPr>
            <p:ph type="sldNum" sz="quarter" idx="5"/>
          </p:nvPr>
        </p:nvSpPr>
        <p:spPr/>
        <p:txBody>
          <a:bodyPr/>
          <a:lstStyle/>
          <a:p>
            <a:fld id="{7501C907-543F-4B5A-AA96-C33F8B1765CE}" type="slidenum">
              <a:rPr lang="de-DE" smtClean="0"/>
              <a:t>13</a:t>
            </a:fld>
            <a:endParaRPr lang="de-DE"/>
          </a:p>
        </p:txBody>
      </p:sp>
    </p:spTree>
    <p:extLst>
      <p:ext uri="{BB962C8B-B14F-4D97-AF65-F5344CB8AC3E}">
        <p14:creationId xmlns:p14="http://schemas.microsoft.com/office/powerpoint/2010/main" val="328961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Another optimization: NTT.</a:t>
            </a:r>
          </a:p>
        </p:txBody>
      </p:sp>
      <p:sp>
        <p:nvSpPr>
          <p:cNvPr id="4" name="Foliennummernplatzhalter 3"/>
          <p:cNvSpPr>
            <a:spLocks noGrp="1"/>
          </p:cNvSpPr>
          <p:nvPr>
            <p:ph type="sldNum" sz="quarter" idx="5"/>
          </p:nvPr>
        </p:nvSpPr>
        <p:spPr/>
        <p:txBody>
          <a:bodyPr/>
          <a:lstStyle/>
          <a:p>
            <a:fld id="{7501C907-543F-4B5A-AA96-C33F8B1765CE}" type="slidenum">
              <a:rPr lang="de-DE" smtClean="0"/>
              <a:t>14</a:t>
            </a:fld>
            <a:endParaRPr lang="de-DE"/>
          </a:p>
        </p:txBody>
      </p:sp>
    </p:spTree>
    <p:extLst>
      <p:ext uri="{BB962C8B-B14F-4D97-AF65-F5344CB8AC3E}">
        <p14:creationId xmlns:p14="http://schemas.microsoft.com/office/powerpoint/2010/main" val="111683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GB" noProof="0" dirty="0"/>
              <a:t>To combine RNS and NTT, we split the coefficients using RNS and then perform NTT on the groups of residues which share a modulus.</a:t>
            </a:r>
          </a:p>
          <a:p>
            <a:r>
              <a:rPr lang="en-GB" noProof="0" dirty="0"/>
              <a:t>DRAMatic uses the tuple of arrays of residues layout (top right).</a:t>
            </a:r>
          </a:p>
          <a:p>
            <a:endParaRPr lang="en-GB" noProof="0" dirty="0"/>
          </a:p>
          <a:p>
            <a:r>
              <a:rPr lang="en-GB" noProof="0" dirty="0"/>
              <a:t>Splitting Work over DPUs:</a:t>
            </a:r>
            <a:br>
              <a:rPr lang="en-GB" noProof="0" dirty="0"/>
            </a:br>
            <a:r>
              <a:rPr lang="en-GB" noProof="0" dirty="0"/>
              <a:t>We split the coefficient data over DPUs based on its residues, which allows us to parallelize work (even for single ciphertext pairs) while avoiding inter-DPU communication.</a:t>
            </a:r>
          </a:p>
          <a:p>
            <a:endParaRPr lang="en-GB" noProof="0" dirty="0"/>
          </a:p>
          <a:p>
            <a:r>
              <a:rPr lang="en-GB" noProof="0" dirty="0"/>
              <a:t>To utilize all DPUs, we must have enough ciphertexts to work on.</a:t>
            </a:r>
          </a:p>
          <a:p>
            <a:r>
              <a:rPr lang="en-GB" noProof="0" dirty="0"/>
              <a:t>One example ciphertext would be split into 4 residue parts =&gt; 4 DPUs.</a:t>
            </a:r>
          </a:p>
        </p:txBody>
      </p:sp>
      <p:sp>
        <p:nvSpPr>
          <p:cNvPr id="4" name="Foliennummernplatzhalter 3"/>
          <p:cNvSpPr>
            <a:spLocks noGrp="1"/>
          </p:cNvSpPr>
          <p:nvPr>
            <p:ph type="sldNum" sz="quarter" idx="5"/>
          </p:nvPr>
        </p:nvSpPr>
        <p:spPr/>
        <p:txBody>
          <a:bodyPr/>
          <a:lstStyle/>
          <a:p>
            <a:fld id="{7501C907-543F-4B5A-AA96-C33F8B1765CE}" type="slidenum">
              <a:rPr lang="de-DE" smtClean="0"/>
              <a:t>16</a:t>
            </a:fld>
            <a:endParaRPr lang="de-DE"/>
          </a:p>
        </p:txBody>
      </p:sp>
    </p:spTree>
    <p:extLst>
      <p:ext uri="{BB962C8B-B14F-4D97-AF65-F5344CB8AC3E}">
        <p14:creationId xmlns:p14="http://schemas.microsoft.com/office/powerpoint/2010/main" val="103612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B9A13-3629-B175-AB7B-8E133F1C48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ECEA16-1DF5-8E8A-CEFC-7BF1F71CCD1F}"/>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BE24C09C-A068-3E48-A414-D01DB74EECF7}"/>
              </a:ext>
            </a:extLst>
          </p:cNvPr>
          <p:cNvSpPr>
            <a:spLocks noGrp="1"/>
          </p:cNvSpPr>
          <p:nvPr>
            <p:ph type="body" idx="1"/>
          </p:nvPr>
        </p:nvSpPr>
        <p:spPr/>
        <p:txBody>
          <a:bodyPr/>
          <a:lstStyle/>
          <a:p>
            <a:r>
              <a:rPr lang="en-GB" noProof="0" dirty="0"/>
              <a:t>RNS limits to 32-bit, we still need 64-bit results for modular reduction. DPU compiler does full 64-bit multiplications. Our custom multiplication avoids this extra work.</a:t>
            </a:r>
          </a:p>
          <a:p>
            <a:endParaRPr lang="en-GB" noProof="0" dirty="0"/>
          </a:p>
          <a:p>
            <a:r>
              <a:rPr lang="en-GB" noProof="0" dirty="0"/>
              <a:t>We also have custom 32-bit </a:t>
            </a:r>
            <a:r>
              <a:rPr lang="en-GB" noProof="0" dirty="0" err="1"/>
              <a:t>mul</a:t>
            </a:r>
            <a:r>
              <a:rPr lang="en-GB" noProof="0" dirty="0"/>
              <a:t>. that only produces 32-bit results (right). Native </a:t>
            </a:r>
            <a:r>
              <a:rPr lang="en-GB" noProof="0" dirty="0" err="1"/>
              <a:t>impl</a:t>
            </a:r>
            <a:r>
              <a:rPr lang="en-GB" noProof="0" dirty="0"/>
              <a:t>. is good for small inputs, but slow in the worst case. Our custom multiplication has constant runtime instead.</a:t>
            </a:r>
          </a:p>
          <a:p>
            <a:endParaRPr lang="en-GB" noProof="0" dirty="0"/>
          </a:p>
          <a:p>
            <a:r>
              <a:rPr lang="en-GB" noProof="0" dirty="0"/>
              <a:t>Custom is faster after 16-bit. Good for our use-case; data is seemingly random (encrypted), large values are common.</a:t>
            </a:r>
          </a:p>
        </p:txBody>
      </p:sp>
      <p:sp>
        <p:nvSpPr>
          <p:cNvPr id="4" name="Foliennummernplatzhalter 3">
            <a:extLst>
              <a:ext uri="{FF2B5EF4-FFF2-40B4-BE49-F238E27FC236}">
                <a16:creationId xmlns:a16="http://schemas.microsoft.com/office/drawing/2014/main" id="{F0A86911-D58B-B917-86B6-EB09160540AC}"/>
              </a:ext>
            </a:extLst>
          </p:cNvPr>
          <p:cNvSpPr>
            <a:spLocks noGrp="1"/>
          </p:cNvSpPr>
          <p:nvPr>
            <p:ph type="sldNum" sz="quarter" idx="5"/>
          </p:nvPr>
        </p:nvSpPr>
        <p:spPr/>
        <p:txBody>
          <a:bodyPr/>
          <a:lstStyle/>
          <a:p>
            <a:fld id="{7501C907-543F-4B5A-AA96-C33F8B1765CE}" type="slidenum">
              <a:rPr lang="de-DE" smtClean="0"/>
              <a:t>17</a:t>
            </a:fld>
            <a:endParaRPr lang="de-DE"/>
          </a:p>
        </p:txBody>
      </p:sp>
    </p:spTree>
    <p:extLst>
      <p:ext uri="{BB962C8B-B14F-4D97-AF65-F5344CB8AC3E}">
        <p14:creationId xmlns:p14="http://schemas.microsoft.com/office/powerpoint/2010/main" val="338688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3DF2E-65B5-F9D7-20A2-33B11B2893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31860F-6F87-4432-7856-414B8A715153}"/>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60E691CB-4685-F2B8-0F3C-8A3C13B9500A}"/>
              </a:ext>
            </a:extLst>
          </p:cNvPr>
          <p:cNvSpPr>
            <a:spLocks noGrp="1"/>
          </p:cNvSpPr>
          <p:nvPr>
            <p:ph type="body" idx="1"/>
          </p:nvPr>
        </p:nvSpPr>
        <p:spPr/>
        <p:txBody>
          <a:bodyPr/>
          <a:lstStyle/>
          <a:p>
            <a:r>
              <a:rPr lang="en-GB" noProof="0" dirty="0"/>
              <a:t>We measure computation time, but also transfer and retrieval overhead. For now, focus on computation time (blue). More realistic example later.</a:t>
            </a:r>
          </a:p>
          <a:p>
            <a:endParaRPr lang="en-GB" noProof="0" dirty="0"/>
          </a:p>
          <a:p>
            <a:r>
              <a:rPr lang="en-GB" noProof="0" dirty="0"/>
              <a:t>For a single ciphertext, times are similar. But big difference when transforming multiple ciphertexts at once.</a:t>
            </a:r>
          </a:p>
          <a:p>
            <a:endParaRPr lang="en-GB" noProof="0" dirty="0"/>
          </a:p>
          <a:p>
            <a:r>
              <a:rPr lang="en-GB" noProof="0" dirty="0"/>
              <a:t>MHY+ always uses all DPUs. DRAMatic can instead assign ciphertexts to new DPUs that were previously unutilized. The time for DRAMatic stays low as the number of ciphertexts increases, until the 128 DPUs are fully utilized.</a:t>
            </a:r>
          </a:p>
          <a:p>
            <a:endParaRPr lang="en-GB" noProof="0" dirty="0"/>
          </a:p>
          <a:p>
            <a:r>
              <a:rPr lang="en-GB" noProof="0" dirty="0"/>
              <a:t>For 512 ciphertexts and above, DRAMatic is about 334 times faster in pure computation time.</a:t>
            </a:r>
          </a:p>
        </p:txBody>
      </p:sp>
      <p:sp>
        <p:nvSpPr>
          <p:cNvPr id="4" name="Foliennummernplatzhalter 3">
            <a:extLst>
              <a:ext uri="{FF2B5EF4-FFF2-40B4-BE49-F238E27FC236}">
                <a16:creationId xmlns:a16="http://schemas.microsoft.com/office/drawing/2014/main" id="{EECDC31C-12BB-6B45-CA17-5AD1C944DEFA}"/>
              </a:ext>
            </a:extLst>
          </p:cNvPr>
          <p:cNvSpPr>
            <a:spLocks noGrp="1"/>
          </p:cNvSpPr>
          <p:nvPr>
            <p:ph type="sldNum" sz="quarter" idx="5"/>
          </p:nvPr>
        </p:nvSpPr>
        <p:spPr/>
        <p:txBody>
          <a:bodyPr/>
          <a:lstStyle/>
          <a:p>
            <a:fld id="{7501C907-543F-4B5A-AA96-C33F8B1765CE}" type="slidenum">
              <a:rPr lang="de-DE" smtClean="0"/>
              <a:t>19</a:t>
            </a:fld>
            <a:endParaRPr lang="de-DE"/>
          </a:p>
        </p:txBody>
      </p:sp>
    </p:spTree>
    <p:extLst>
      <p:ext uri="{BB962C8B-B14F-4D97-AF65-F5344CB8AC3E}">
        <p14:creationId xmlns:p14="http://schemas.microsoft.com/office/powerpoint/2010/main" val="202167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8265F-E257-9A94-0DA1-57EFE299E0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FBD1C8-BBEA-4DDF-A3E8-8E767C34E0F6}"/>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BB8FD6AA-BC70-E9DD-4F3C-B136441D2BD1}"/>
              </a:ext>
            </a:extLst>
          </p:cNvPr>
          <p:cNvSpPr>
            <a:spLocks noGrp="1"/>
          </p:cNvSpPr>
          <p:nvPr>
            <p:ph type="body" idx="1"/>
          </p:nvPr>
        </p:nvSpPr>
        <p:spPr/>
        <p:txBody>
          <a:bodyPr/>
          <a:lstStyle/>
          <a:p>
            <a:r>
              <a:rPr lang="en-GB" noProof="0" dirty="0"/>
              <a:t>SEAL is about 7 times faster than DRAMatic in NTT (pure computation time) and 3 times faster in BGV </a:t>
            </a:r>
            <a:r>
              <a:rPr lang="en-GB" noProof="0" dirty="0" err="1"/>
              <a:t>mul</a:t>
            </a:r>
            <a:r>
              <a:rPr lang="en-GB" noProof="0" dirty="0"/>
              <a:t>. (MHY+ was about 8600 times slower than SEAL)</a:t>
            </a:r>
          </a:p>
        </p:txBody>
      </p:sp>
      <p:sp>
        <p:nvSpPr>
          <p:cNvPr id="4" name="Foliennummernplatzhalter 3">
            <a:extLst>
              <a:ext uri="{FF2B5EF4-FFF2-40B4-BE49-F238E27FC236}">
                <a16:creationId xmlns:a16="http://schemas.microsoft.com/office/drawing/2014/main" id="{9F765857-303A-66F7-E864-CD57383C5EF4}"/>
              </a:ext>
            </a:extLst>
          </p:cNvPr>
          <p:cNvSpPr>
            <a:spLocks noGrp="1"/>
          </p:cNvSpPr>
          <p:nvPr>
            <p:ph type="sldNum" sz="quarter" idx="5"/>
          </p:nvPr>
        </p:nvSpPr>
        <p:spPr/>
        <p:txBody>
          <a:bodyPr/>
          <a:lstStyle/>
          <a:p>
            <a:fld id="{7501C907-543F-4B5A-AA96-C33F8B1765CE}" type="slidenum">
              <a:rPr lang="de-DE" smtClean="0"/>
              <a:t>20</a:t>
            </a:fld>
            <a:endParaRPr lang="de-DE"/>
          </a:p>
        </p:txBody>
      </p:sp>
    </p:spTree>
    <p:extLst>
      <p:ext uri="{BB962C8B-B14F-4D97-AF65-F5344CB8AC3E}">
        <p14:creationId xmlns:p14="http://schemas.microsoft.com/office/powerpoint/2010/main" val="67426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8B711-856F-A639-A931-7BCA823A26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65D455-4DA3-9FC5-CAF7-DBD5A8079F6D}"/>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175ACA07-11F3-3AB3-A3E9-245FEFE77DF1}"/>
              </a:ext>
            </a:extLst>
          </p:cNvPr>
          <p:cNvSpPr>
            <a:spLocks noGrp="1"/>
          </p:cNvSpPr>
          <p:nvPr>
            <p:ph type="body" idx="1"/>
          </p:nvPr>
        </p:nvSpPr>
        <p:spPr/>
        <p:txBody>
          <a:bodyPr/>
          <a:lstStyle/>
          <a:p>
            <a:r>
              <a:rPr lang="en-GB" noProof="0" dirty="0"/>
              <a:t>Now: Combined NTT, BGV multiplication, and </a:t>
            </a:r>
            <a:r>
              <a:rPr lang="en-GB" noProof="0" dirty="0" err="1"/>
              <a:t>iNTT</a:t>
            </a:r>
            <a:r>
              <a:rPr lang="en-GB" noProof="0" dirty="0"/>
              <a:t> operations. Transfer overhead is reduced.</a:t>
            </a:r>
          </a:p>
          <a:p>
            <a:endParaRPr lang="en-GB" noProof="0" dirty="0"/>
          </a:p>
          <a:p>
            <a:r>
              <a:rPr lang="en-GB" noProof="0" dirty="0"/>
              <a:t>But still: DRAMatic is about 6 times slower than SEAL. Also, the SEAL system uses about 38% less power.</a:t>
            </a:r>
          </a:p>
          <a:p>
            <a:endParaRPr lang="en-GB" noProof="0" dirty="0"/>
          </a:p>
          <a:p>
            <a:r>
              <a:rPr lang="en-GB" noProof="0" dirty="0"/>
              <a:t>DRAMatic has better scaling with parallelism.</a:t>
            </a:r>
          </a:p>
          <a:p>
            <a:r>
              <a:rPr lang="en-GB" noProof="0" dirty="0"/>
              <a:t>From 2 to 8 DPU ranks: PIM 4 times faster, only 14% more power.</a:t>
            </a:r>
          </a:p>
          <a:p>
            <a:r>
              <a:rPr lang="en-GB" noProof="0" dirty="0"/>
              <a:t>4 to 16 threads: SEAL only 2 times faster, but 19% more power.</a:t>
            </a:r>
          </a:p>
          <a:p>
            <a:r>
              <a:rPr lang="en-GB" noProof="0" dirty="0"/>
              <a:t>(Maybe due to high baseline power consumption of the PIM system, cf. C-states)</a:t>
            </a:r>
          </a:p>
        </p:txBody>
      </p:sp>
      <p:sp>
        <p:nvSpPr>
          <p:cNvPr id="4" name="Foliennummernplatzhalter 3">
            <a:extLst>
              <a:ext uri="{FF2B5EF4-FFF2-40B4-BE49-F238E27FC236}">
                <a16:creationId xmlns:a16="http://schemas.microsoft.com/office/drawing/2014/main" id="{6DC5B67E-67F7-7386-011B-9A3088E1B6D5}"/>
              </a:ext>
            </a:extLst>
          </p:cNvPr>
          <p:cNvSpPr>
            <a:spLocks noGrp="1"/>
          </p:cNvSpPr>
          <p:nvPr>
            <p:ph type="sldNum" sz="quarter" idx="5"/>
          </p:nvPr>
        </p:nvSpPr>
        <p:spPr/>
        <p:txBody>
          <a:bodyPr/>
          <a:lstStyle/>
          <a:p>
            <a:fld id="{7501C907-543F-4B5A-AA96-C33F8B1765CE}" type="slidenum">
              <a:rPr lang="de-DE" smtClean="0"/>
              <a:t>21</a:t>
            </a:fld>
            <a:endParaRPr lang="de-DE"/>
          </a:p>
        </p:txBody>
      </p:sp>
    </p:spTree>
    <p:extLst>
      <p:ext uri="{BB962C8B-B14F-4D97-AF65-F5344CB8AC3E}">
        <p14:creationId xmlns:p14="http://schemas.microsoft.com/office/powerpoint/2010/main" val="353238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806BF-E1D6-4CAA-484C-BDB192A279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5AC113-B10F-963A-1EEA-F58CA36846DD}"/>
              </a:ext>
            </a:extLst>
          </p:cNvPr>
          <p:cNvSpPr>
            <a:spLocks noGrp="1" noRot="1" noChangeAspect="1"/>
          </p:cNvSpPr>
          <p:nvPr>
            <p:ph type="sldImg"/>
          </p:nvPr>
        </p:nvSpPr>
        <p:spPr/>
        <p:txBody>
          <a:bodyPr/>
          <a:lstStyle/>
          <a:p>
            <a:endParaRPr lang="en-US"/>
          </a:p>
        </p:txBody>
      </p:sp>
      <p:sp>
        <p:nvSpPr>
          <p:cNvPr id="3" name="Notizenplatzhalter 2">
            <a:extLst>
              <a:ext uri="{FF2B5EF4-FFF2-40B4-BE49-F238E27FC236}">
                <a16:creationId xmlns:a16="http://schemas.microsoft.com/office/drawing/2014/main" id="{F041717F-5CF1-1B9E-8F55-D615E28D1BCB}"/>
              </a:ext>
            </a:extLst>
          </p:cNvPr>
          <p:cNvSpPr>
            <a:spLocks noGrp="1"/>
          </p:cNvSpPr>
          <p:nvPr>
            <p:ph type="body" idx="1"/>
          </p:nvPr>
        </p:nvSpPr>
        <p:spPr/>
        <p:txBody>
          <a:bodyPr/>
          <a:lstStyle/>
          <a:p>
            <a:r>
              <a:rPr lang="en-GB" noProof="0" dirty="0"/>
              <a:t>Around 3 times speed-up.</a:t>
            </a:r>
          </a:p>
          <a:p>
            <a:endParaRPr lang="en-GB" noProof="0" dirty="0"/>
          </a:p>
          <a:p>
            <a:r>
              <a:rPr lang="en-GB" noProof="0" dirty="0"/>
              <a:t>With dummy </a:t>
            </a:r>
            <a:r>
              <a:rPr lang="en-GB" noProof="0" dirty="0" err="1"/>
              <a:t>mul</a:t>
            </a:r>
            <a:r>
              <a:rPr lang="en-GB" noProof="0" dirty="0"/>
              <a:t>., DRAMatic is only ~2 times slower than SEAL in NTT.</a:t>
            </a:r>
          </a:p>
          <a:p>
            <a:r>
              <a:rPr lang="en-GB" noProof="0" dirty="0"/>
              <a:t>In BGV </a:t>
            </a:r>
            <a:r>
              <a:rPr lang="en-GB" noProof="0" dirty="0" err="1"/>
              <a:t>mul</a:t>
            </a:r>
            <a:r>
              <a:rPr lang="en-GB" noProof="0" dirty="0"/>
              <a:t>., we even are faster in pure computation.</a:t>
            </a:r>
          </a:p>
          <a:p>
            <a:endParaRPr lang="en-GB" noProof="0" dirty="0"/>
          </a:p>
          <a:p>
            <a:r>
              <a:rPr lang="en-GB" noProof="0" dirty="0"/>
              <a:t>This shows that faster multiplication hardware on DPUs could bring great performance improvements.</a:t>
            </a:r>
          </a:p>
          <a:p>
            <a:endParaRPr lang="en-GB" noProof="0" dirty="0"/>
          </a:p>
          <a:p>
            <a:r>
              <a:rPr lang="en-GB" noProof="0" dirty="0"/>
              <a:t>However, data transfer and retrieval overheads become more significant.</a:t>
            </a:r>
          </a:p>
        </p:txBody>
      </p:sp>
      <p:sp>
        <p:nvSpPr>
          <p:cNvPr id="4" name="Foliennummernplatzhalter 3">
            <a:extLst>
              <a:ext uri="{FF2B5EF4-FFF2-40B4-BE49-F238E27FC236}">
                <a16:creationId xmlns:a16="http://schemas.microsoft.com/office/drawing/2014/main" id="{E2187C0C-AF92-39A1-8217-63AE2BF9D098}"/>
              </a:ext>
            </a:extLst>
          </p:cNvPr>
          <p:cNvSpPr>
            <a:spLocks noGrp="1"/>
          </p:cNvSpPr>
          <p:nvPr>
            <p:ph type="sldNum" sz="quarter" idx="5"/>
          </p:nvPr>
        </p:nvSpPr>
        <p:spPr/>
        <p:txBody>
          <a:bodyPr/>
          <a:lstStyle/>
          <a:p>
            <a:fld id="{7501C907-543F-4B5A-AA96-C33F8B1765CE}" type="slidenum">
              <a:rPr lang="de-DE" smtClean="0"/>
              <a:t>23</a:t>
            </a:fld>
            <a:endParaRPr lang="de-DE"/>
          </a:p>
        </p:txBody>
      </p:sp>
    </p:spTree>
    <p:extLst>
      <p:ext uri="{BB962C8B-B14F-4D97-AF65-F5344CB8AC3E}">
        <p14:creationId xmlns:p14="http://schemas.microsoft.com/office/powerpoint/2010/main" val="157283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We have Alice and a Cloud server… does some computation</a:t>
            </a:r>
          </a:p>
          <a:p>
            <a:r>
              <a:rPr lang="en-US" noProof="0" dirty="0"/>
              <a:t>Server can read data.</a:t>
            </a:r>
          </a:p>
          <a:p>
            <a:r>
              <a:rPr lang="en-US" noProof="0" dirty="0"/>
              <a:t>Transport encryption is not enough, e.g. TLS.</a:t>
            </a:r>
          </a:p>
          <a:p>
            <a:r>
              <a:rPr lang="en-US" noProof="0" dirty="0"/>
              <a:t>Server needs to decrypt data for computation.</a:t>
            </a:r>
          </a:p>
          <a:p>
            <a:r>
              <a:rPr lang="en-US" noProof="0" dirty="0"/>
              <a:t>Server can’t modify TLS message (Integrity).</a:t>
            </a:r>
          </a:p>
        </p:txBody>
      </p:sp>
      <p:sp>
        <p:nvSpPr>
          <p:cNvPr id="4" name="Foliennummernplatzhalter 3"/>
          <p:cNvSpPr>
            <a:spLocks noGrp="1"/>
          </p:cNvSpPr>
          <p:nvPr>
            <p:ph type="sldNum" sz="quarter" idx="5"/>
          </p:nvPr>
        </p:nvSpPr>
        <p:spPr/>
        <p:txBody>
          <a:bodyPr/>
          <a:lstStyle/>
          <a:p>
            <a:fld id="{7501C907-543F-4B5A-AA96-C33F8B1765CE}" type="slidenum">
              <a:rPr lang="de-DE" smtClean="0"/>
              <a:t>2</a:t>
            </a:fld>
            <a:endParaRPr lang="de-DE"/>
          </a:p>
        </p:txBody>
      </p:sp>
    </p:spTree>
    <p:extLst>
      <p:ext uri="{BB962C8B-B14F-4D97-AF65-F5344CB8AC3E}">
        <p14:creationId xmlns:p14="http://schemas.microsoft.com/office/powerpoint/2010/main" val="1333458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Next slide explains transposition.</a:t>
            </a:r>
          </a:p>
        </p:txBody>
      </p:sp>
      <p:sp>
        <p:nvSpPr>
          <p:cNvPr id="4" name="Foliennummernplatzhalter 3"/>
          <p:cNvSpPr>
            <a:spLocks noGrp="1"/>
          </p:cNvSpPr>
          <p:nvPr>
            <p:ph type="sldNum" sz="quarter" idx="5"/>
          </p:nvPr>
        </p:nvSpPr>
        <p:spPr/>
        <p:txBody>
          <a:bodyPr/>
          <a:lstStyle/>
          <a:p>
            <a:fld id="{7501C907-543F-4B5A-AA96-C33F8B1765CE}" type="slidenum">
              <a:rPr lang="de-DE" smtClean="0"/>
              <a:t>24</a:t>
            </a:fld>
            <a:endParaRPr lang="de-DE"/>
          </a:p>
        </p:txBody>
      </p:sp>
    </p:spTree>
    <p:extLst>
      <p:ext uri="{BB962C8B-B14F-4D97-AF65-F5344CB8AC3E}">
        <p14:creationId xmlns:p14="http://schemas.microsoft.com/office/powerpoint/2010/main" val="1027709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Concurrent work (2D NTT) is faster in some respects and slower in others. Maybe we can combine the best of our approaches in future work.</a:t>
            </a:r>
          </a:p>
          <a:p>
            <a:r>
              <a:rPr lang="en-US" noProof="0" dirty="0"/>
              <a:t>We are in contact but don‘t have their code yet.</a:t>
            </a:r>
          </a:p>
        </p:txBody>
      </p:sp>
      <p:sp>
        <p:nvSpPr>
          <p:cNvPr id="4" name="Foliennummernplatzhalter 3"/>
          <p:cNvSpPr>
            <a:spLocks noGrp="1"/>
          </p:cNvSpPr>
          <p:nvPr>
            <p:ph type="sldNum" sz="quarter" idx="5"/>
          </p:nvPr>
        </p:nvSpPr>
        <p:spPr/>
        <p:txBody>
          <a:bodyPr/>
          <a:lstStyle/>
          <a:p>
            <a:fld id="{7501C907-543F-4B5A-AA96-C33F8B1765CE}" type="slidenum">
              <a:rPr lang="de-DE" smtClean="0"/>
              <a:t>27</a:t>
            </a:fld>
            <a:endParaRPr lang="de-DE"/>
          </a:p>
        </p:txBody>
      </p:sp>
    </p:spTree>
    <p:extLst>
      <p:ext uri="{BB962C8B-B14F-4D97-AF65-F5344CB8AC3E}">
        <p14:creationId xmlns:p14="http://schemas.microsoft.com/office/powerpoint/2010/main" val="3783514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GB" dirty="0"/>
              <a:t>With FHE it is possible to operate on encrypted data (Eval </a:t>
            </a:r>
            <a:r>
              <a:rPr lang="en-GB" dirty="0" err="1"/>
              <a:t>func</a:t>
            </a:r>
            <a:r>
              <a:rPr lang="en-GB" dirty="0"/>
              <a:t>).</a:t>
            </a:r>
          </a:p>
          <a:p>
            <a:r>
              <a:rPr lang="en-GB" dirty="0"/>
              <a:t>Encryption and Decryption is only done by Alice.</a:t>
            </a:r>
          </a:p>
          <a:p>
            <a:r>
              <a:rPr lang="en-GB" dirty="0"/>
              <a:t>In the paper, we focus on the server side: Computing on encrypted data.</a:t>
            </a:r>
          </a:p>
          <a:p>
            <a:r>
              <a:rPr lang="en-GB" dirty="0"/>
              <a:t>Specifically using UPMEM PIM (special hardware).</a:t>
            </a:r>
          </a:p>
        </p:txBody>
      </p:sp>
      <p:sp>
        <p:nvSpPr>
          <p:cNvPr id="4" name="Foliennummernplatzhalter 3"/>
          <p:cNvSpPr>
            <a:spLocks noGrp="1"/>
          </p:cNvSpPr>
          <p:nvPr>
            <p:ph type="sldNum" sz="quarter" idx="5"/>
          </p:nvPr>
        </p:nvSpPr>
        <p:spPr/>
        <p:txBody>
          <a:bodyPr/>
          <a:lstStyle/>
          <a:p>
            <a:fld id="{7501C907-543F-4B5A-AA96-C33F8B1765CE}" type="slidenum">
              <a:rPr lang="de-DE" smtClean="0"/>
              <a:t>3</a:t>
            </a:fld>
            <a:endParaRPr lang="de-DE"/>
          </a:p>
        </p:txBody>
      </p:sp>
    </p:spTree>
    <p:extLst>
      <p:ext uri="{BB962C8B-B14F-4D97-AF65-F5344CB8AC3E}">
        <p14:creationId xmlns:p14="http://schemas.microsoft.com/office/powerpoint/2010/main" val="387334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If we want to accelerate FHE, we need to first understand how it works…</a:t>
            </a:r>
          </a:p>
        </p:txBody>
      </p:sp>
      <p:sp>
        <p:nvSpPr>
          <p:cNvPr id="4" name="Foliennummernplatzhalter 3"/>
          <p:cNvSpPr>
            <a:spLocks noGrp="1"/>
          </p:cNvSpPr>
          <p:nvPr>
            <p:ph type="sldNum" sz="quarter" idx="5"/>
          </p:nvPr>
        </p:nvSpPr>
        <p:spPr/>
        <p:txBody>
          <a:bodyPr/>
          <a:lstStyle/>
          <a:p>
            <a:fld id="{7501C907-543F-4B5A-AA96-C33F8B1765CE}" type="slidenum">
              <a:rPr lang="de-DE" smtClean="0"/>
              <a:t>4</a:t>
            </a:fld>
            <a:endParaRPr lang="de-DE"/>
          </a:p>
        </p:txBody>
      </p:sp>
    </p:spTree>
    <p:extLst>
      <p:ext uri="{BB962C8B-B14F-4D97-AF65-F5344CB8AC3E}">
        <p14:creationId xmlns:p14="http://schemas.microsoft.com/office/powerpoint/2010/main" val="377854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GB" noProof="0" dirty="0"/>
              <a:t>In the paper, we focus on RLWE schemes.</a:t>
            </a:r>
          </a:p>
          <a:p>
            <a:r>
              <a:rPr lang="en-GB" noProof="0" dirty="0"/>
              <a:t>In these schemes…</a:t>
            </a:r>
          </a:p>
        </p:txBody>
      </p:sp>
      <p:sp>
        <p:nvSpPr>
          <p:cNvPr id="4" name="Foliennummernplatzhalter 3"/>
          <p:cNvSpPr>
            <a:spLocks noGrp="1"/>
          </p:cNvSpPr>
          <p:nvPr>
            <p:ph type="sldNum" sz="quarter" idx="5"/>
          </p:nvPr>
        </p:nvSpPr>
        <p:spPr/>
        <p:txBody>
          <a:bodyPr/>
          <a:lstStyle/>
          <a:p>
            <a:fld id="{7501C907-543F-4B5A-AA96-C33F8B1765CE}" type="slidenum">
              <a:rPr lang="de-DE" smtClean="0"/>
              <a:t>5</a:t>
            </a:fld>
            <a:endParaRPr lang="de-DE"/>
          </a:p>
        </p:txBody>
      </p:sp>
    </p:spTree>
    <p:extLst>
      <p:ext uri="{BB962C8B-B14F-4D97-AF65-F5344CB8AC3E}">
        <p14:creationId xmlns:p14="http://schemas.microsoft.com/office/powerpoint/2010/main" val="399983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Now, to PIM.</a:t>
            </a:r>
          </a:p>
          <a:p>
            <a:endParaRPr lang="en-US" noProof="0" dirty="0"/>
          </a:p>
          <a:p>
            <a:r>
              <a:rPr lang="en-US" noProof="0" dirty="0"/>
              <a:t>Let‘s take a quick look at the UPMEM PIM hardware…</a:t>
            </a:r>
          </a:p>
        </p:txBody>
      </p:sp>
      <p:sp>
        <p:nvSpPr>
          <p:cNvPr id="4" name="Foliennummernplatzhalter 3"/>
          <p:cNvSpPr>
            <a:spLocks noGrp="1"/>
          </p:cNvSpPr>
          <p:nvPr>
            <p:ph type="sldNum" sz="quarter" idx="5"/>
          </p:nvPr>
        </p:nvSpPr>
        <p:spPr/>
        <p:txBody>
          <a:bodyPr/>
          <a:lstStyle/>
          <a:p>
            <a:fld id="{7501C907-543F-4B5A-AA96-C33F8B1765CE}" type="slidenum">
              <a:rPr lang="de-DE" smtClean="0"/>
              <a:t>6</a:t>
            </a:fld>
            <a:endParaRPr lang="de-DE"/>
          </a:p>
        </p:txBody>
      </p:sp>
    </p:spTree>
    <p:extLst>
      <p:ext uri="{BB962C8B-B14F-4D97-AF65-F5344CB8AC3E}">
        <p14:creationId xmlns:p14="http://schemas.microsoft.com/office/powerpoint/2010/main" val="251517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Next slide: explain MRAM</a:t>
            </a:r>
          </a:p>
        </p:txBody>
      </p:sp>
      <p:sp>
        <p:nvSpPr>
          <p:cNvPr id="4" name="Foliennummernplatzhalter 3"/>
          <p:cNvSpPr>
            <a:spLocks noGrp="1"/>
          </p:cNvSpPr>
          <p:nvPr>
            <p:ph type="sldNum" sz="quarter" idx="5"/>
          </p:nvPr>
        </p:nvSpPr>
        <p:spPr/>
        <p:txBody>
          <a:bodyPr/>
          <a:lstStyle/>
          <a:p>
            <a:fld id="{7501C907-543F-4B5A-AA96-C33F8B1765CE}" type="slidenum">
              <a:rPr lang="de-DE" smtClean="0"/>
              <a:t>7</a:t>
            </a:fld>
            <a:endParaRPr lang="de-DE"/>
          </a:p>
        </p:txBody>
      </p:sp>
    </p:spTree>
    <p:extLst>
      <p:ext uri="{BB962C8B-B14F-4D97-AF65-F5344CB8AC3E}">
        <p14:creationId xmlns:p14="http://schemas.microsoft.com/office/powerpoint/2010/main" val="293647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64 MB slices called MRAM (Main RAM)</a:t>
            </a:r>
          </a:p>
        </p:txBody>
      </p:sp>
      <p:sp>
        <p:nvSpPr>
          <p:cNvPr id="4" name="Foliennummernplatzhalter 3"/>
          <p:cNvSpPr>
            <a:spLocks noGrp="1"/>
          </p:cNvSpPr>
          <p:nvPr>
            <p:ph type="sldNum" sz="quarter" idx="5"/>
          </p:nvPr>
        </p:nvSpPr>
        <p:spPr/>
        <p:txBody>
          <a:bodyPr/>
          <a:lstStyle/>
          <a:p>
            <a:fld id="{7501C907-543F-4B5A-AA96-C33F8B1765CE}" type="slidenum">
              <a:rPr lang="de-DE" smtClean="0"/>
              <a:t>8</a:t>
            </a:fld>
            <a:endParaRPr lang="de-DE"/>
          </a:p>
        </p:txBody>
      </p:sp>
    </p:spTree>
    <p:extLst>
      <p:ext uri="{BB962C8B-B14F-4D97-AF65-F5344CB8AC3E}">
        <p14:creationId xmlns:p14="http://schemas.microsoft.com/office/powerpoint/2010/main" val="102493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a:p>
        </p:txBody>
      </p:sp>
      <p:sp>
        <p:nvSpPr>
          <p:cNvPr id="3" name="Notizenplatzhalter 2"/>
          <p:cNvSpPr>
            <a:spLocks noGrp="1"/>
          </p:cNvSpPr>
          <p:nvPr>
            <p:ph type="body" idx="1"/>
          </p:nvPr>
        </p:nvSpPr>
        <p:spPr/>
        <p:txBody>
          <a:bodyPr/>
          <a:lstStyle/>
          <a:p>
            <a:r>
              <a:rPr lang="en-US" noProof="0" dirty="0"/>
              <a:t>Up to 400 </a:t>
            </a:r>
            <a:r>
              <a:rPr lang="en-US" noProof="0" dirty="0" err="1"/>
              <a:t>MHz.</a:t>
            </a:r>
            <a:r>
              <a:rPr lang="en-US" noProof="0" dirty="0"/>
              <a:t> Not fast, but we have a lot of DPUs.</a:t>
            </a:r>
          </a:p>
        </p:txBody>
      </p:sp>
      <p:sp>
        <p:nvSpPr>
          <p:cNvPr id="4" name="Foliennummernplatzhalter 3"/>
          <p:cNvSpPr>
            <a:spLocks noGrp="1"/>
          </p:cNvSpPr>
          <p:nvPr>
            <p:ph type="sldNum" sz="quarter" idx="5"/>
          </p:nvPr>
        </p:nvSpPr>
        <p:spPr/>
        <p:txBody>
          <a:bodyPr/>
          <a:lstStyle/>
          <a:p>
            <a:fld id="{7501C907-543F-4B5A-AA96-C33F8B1765CE}" type="slidenum">
              <a:rPr lang="de-DE" smtClean="0"/>
              <a:t>10</a:t>
            </a:fld>
            <a:endParaRPr lang="de-DE"/>
          </a:p>
        </p:txBody>
      </p:sp>
    </p:spTree>
    <p:extLst>
      <p:ext uri="{BB962C8B-B14F-4D97-AF65-F5344CB8AC3E}">
        <p14:creationId xmlns:p14="http://schemas.microsoft.com/office/powerpoint/2010/main" val="376781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985B2-B253-D08D-EBBC-399D6DF9244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3F6476E-7AA6-7F93-C2F1-B7C264809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F9062B2-5C57-9106-BB4C-F6AFB97AB6BE}"/>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5" name="Fußzeilenplatzhalter 4">
            <a:extLst>
              <a:ext uri="{FF2B5EF4-FFF2-40B4-BE49-F238E27FC236}">
                <a16:creationId xmlns:a16="http://schemas.microsoft.com/office/drawing/2014/main" id="{D86660FB-04AD-4A87-EA5E-D72D9AE7EE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817B7A-55DF-D848-CB37-225312EBEA9C}"/>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41491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1CE36-9641-9FD2-BB24-695A54DDEAC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499EBEA-0F61-7EEF-7ACB-339681F2A61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A117F88-B876-0130-5C3C-702ACE85F366}"/>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5" name="Fußzeilenplatzhalter 4">
            <a:extLst>
              <a:ext uri="{FF2B5EF4-FFF2-40B4-BE49-F238E27FC236}">
                <a16:creationId xmlns:a16="http://schemas.microsoft.com/office/drawing/2014/main" id="{8F3F9BED-9136-CE23-3EA9-65804B8F9E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1D031A-AD82-A695-81C1-AC8F199720F3}"/>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378472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E1A5478-1E9B-5767-A9FD-9EAD47D433A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F3CC8C2-D087-366A-7DDA-CD5D640DCC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E7B5A0-3B1A-7316-D159-2891A3C896FF}"/>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5" name="Fußzeilenplatzhalter 4">
            <a:extLst>
              <a:ext uri="{FF2B5EF4-FFF2-40B4-BE49-F238E27FC236}">
                <a16:creationId xmlns:a16="http://schemas.microsoft.com/office/drawing/2014/main" id="{FB4E6B46-376E-E38B-3B62-B584010EB5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DFF421-8037-0DA3-7C84-A9061D7D8D2A}"/>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304801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172AD-1E8F-4EF4-F4AC-BCE1659246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EB12D2-12B8-9959-3614-16362D5D1CA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461CCD-8BF3-B771-77E7-FAB428A19FC7}"/>
              </a:ext>
            </a:extLst>
          </p:cNvPr>
          <p:cNvSpPr>
            <a:spLocks noGrp="1"/>
          </p:cNvSpPr>
          <p:nvPr>
            <p:ph type="dt" sz="half" idx="10"/>
          </p:nvPr>
        </p:nvSpPr>
        <p:spPr/>
        <p:txBody>
          <a:bodyPr/>
          <a:lstStyle/>
          <a:p>
            <a:fld id="{BCAA6FA2-AB9D-4C26-BDBD-E0DAA9E1BB04}" type="datetimeFigureOut">
              <a:rPr lang="de-DE" smtClean="0"/>
              <a:t>12.03.2026</a:t>
            </a:fld>
            <a:endParaRPr lang="de-DE" dirty="0"/>
          </a:p>
        </p:txBody>
      </p:sp>
      <p:sp>
        <p:nvSpPr>
          <p:cNvPr id="5" name="Fußzeilenplatzhalter 4">
            <a:extLst>
              <a:ext uri="{FF2B5EF4-FFF2-40B4-BE49-F238E27FC236}">
                <a16:creationId xmlns:a16="http://schemas.microsoft.com/office/drawing/2014/main" id="{544321A8-F62C-D4DB-1BC2-4716D75C392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8E814FB-6EDA-A1E9-580A-093A23DFE7ED}"/>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dirty="0"/>
          </a:p>
        </p:txBody>
      </p:sp>
    </p:spTree>
    <p:extLst>
      <p:ext uri="{BB962C8B-B14F-4D97-AF65-F5344CB8AC3E}">
        <p14:creationId xmlns:p14="http://schemas.microsoft.com/office/powerpoint/2010/main" val="389359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5681A-1A78-D4FB-96FD-D5B3579EC1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A96BB7D-EF59-AA45-56F0-728F49225B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DBB0502-A0EB-2209-A0D2-7D2F29B96AD7}"/>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5" name="Fußzeilenplatzhalter 4">
            <a:extLst>
              <a:ext uri="{FF2B5EF4-FFF2-40B4-BE49-F238E27FC236}">
                <a16:creationId xmlns:a16="http://schemas.microsoft.com/office/drawing/2014/main" id="{DC804CAD-7153-E0B4-EAC9-24AEE2D78A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4CAA15-B04B-6556-0713-2E7F45FD1F84}"/>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304393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8AE9C-FE7D-755F-A543-94AFB2E6A54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F2E991A-0BC3-04A4-5E55-0FBDC8FDC9E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B34C7F0-2F9D-29BE-47A2-1A4A643DE2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C2B2FE6-32AA-8631-1C36-9E2EFC643AC1}"/>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6" name="Fußzeilenplatzhalter 5">
            <a:extLst>
              <a:ext uri="{FF2B5EF4-FFF2-40B4-BE49-F238E27FC236}">
                <a16:creationId xmlns:a16="http://schemas.microsoft.com/office/drawing/2014/main" id="{00F74CFE-E456-55A3-97DC-405B4E921AC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3B5E5E-B47A-DCBB-7694-45717658A4BC}"/>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27610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2296E-34E3-84FB-A7B7-1938F2BE94D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3D4986F-AB6E-A1A2-0CED-62F706333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82F0129-B307-230A-05DC-F5304DA5B8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17B703B-873E-D2B3-8B20-4BDAE595A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21544F-5DED-8EC7-FF01-8BA5BC2A61A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80B6685-3E74-3296-A592-3077A94E328E}"/>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8" name="Fußzeilenplatzhalter 7">
            <a:extLst>
              <a:ext uri="{FF2B5EF4-FFF2-40B4-BE49-F238E27FC236}">
                <a16:creationId xmlns:a16="http://schemas.microsoft.com/office/drawing/2014/main" id="{F83BAB08-84A7-E685-B189-202FB0EC2B1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CB1F87D-6DE2-19F5-90BB-2294324ECF03}"/>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75912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94053-70E8-F9F2-5399-EA6534852F2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0D67A91-A3C5-D464-ED23-26392440ABF5}"/>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4" name="Fußzeilenplatzhalter 3">
            <a:extLst>
              <a:ext uri="{FF2B5EF4-FFF2-40B4-BE49-F238E27FC236}">
                <a16:creationId xmlns:a16="http://schemas.microsoft.com/office/drawing/2014/main" id="{E90879D7-5475-EEFE-3676-40DE0D599A3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4EFBD35-4BEF-2154-3AE6-99A28BE9EE85}"/>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27003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3BE6271-44C2-AE53-C967-8B3AE17A0E60}"/>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3" name="Fußzeilenplatzhalter 2">
            <a:extLst>
              <a:ext uri="{FF2B5EF4-FFF2-40B4-BE49-F238E27FC236}">
                <a16:creationId xmlns:a16="http://schemas.microsoft.com/office/drawing/2014/main" id="{281F3772-2166-1103-4119-C850BC3DB6E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D47F239-D617-0E31-6962-3291396FF65D}"/>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215201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9C825-FBB6-89FD-8950-F86E9F5274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CE36E95-E9E2-B6A3-B35C-8649781DD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E7AC8B-E2FB-97CE-59E3-B19B1100E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6CA1AE-E524-09C0-8001-20446EA76FCD}"/>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6" name="Fußzeilenplatzhalter 5">
            <a:extLst>
              <a:ext uri="{FF2B5EF4-FFF2-40B4-BE49-F238E27FC236}">
                <a16:creationId xmlns:a16="http://schemas.microsoft.com/office/drawing/2014/main" id="{F0D1A926-81E0-908B-62EB-4C933614AD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E5C2DB-75EA-9036-FDF5-4D6F29D8541F}"/>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66646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B439F-3ED8-EA7C-2F1C-B11EEC915E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C3BAF6D-4B4E-5877-E4F8-B61A5A70B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205C285-F90E-1713-620F-224484C20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31C7CDC-4050-9598-B3F6-9911854FDA50}"/>
              </a:ext>
            </a:extLst>
          </p:cNvPr>
          <p:cNvSpPr>
            <a:spLocks noGrp="1"/>
          </p:cNvSpPr>
          <p:nvPr>
            <p:ph type="dt" sz="half" idx="10"/>
          </p:nvPr>
        </p:nvSpPr>
        <p:spPr/>
        <p:txBody>
          <a:bodyPr/>
          <a:lstStyle/>
          <a:p>
            <a:fld id="{BCAA6FA2-AB9D-4C26-BDBD-E0DAA9E1BB04}" type="datetimeFigureOut">
              <a:rPr lang="de-DE" smtClean="0"/>
              <a:t>12.03.2026</a:t>
            </a:fld>
            <a:endParaRPr lang="de-DE"/>
          </a:p>
        </p:txBody>
      </p:sp>
      <p:sp>
        <p:nvSpPr>
          <p:cNvPr id="6" name="Fußzeilenplatzhalter 5">
            <a:extLst>
              <a:ext uri="{FF2B5EF4-FFF2-40B4-BE49-F238E27FC236}">
                <a16:creationId xmlns:a16="http://schemas.microsoft.com/office/drawing/2014/main" id="{6FFC2E3F-7CFB-CE54-C59E-2887DAFE26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33BE22-A696-93BD-230C-67CF857DB0B2}"/>
              </a:ext>
            </a:extLst>
          </p:cNvPr>
          <p:cNvSpPr>
            <a:spLocks noGrp="1"/>
          </p:cNvSpPr>
          <p:nvPr>
            <p:ph type="sldNum" sz="quarter" idx="12"/>
          </p:nvPr>
        </p:nvSpPr>
        <p:spPr>
          <a:xfrm>
            <a:off x="8610600" y="6356350"/>
            <a:ext cx="2743200" cy="365125"/>
          </a:xfrm>
          <a:prstGeom prst="rect">
            <a:avLst/>
          </a:prstGeom>
        </p:spPr>
        <p:txBody>
          <a:bodyPr/>
          <a:lstStyle/>
          <a:p>
            <a:fld id="{38F6F810-2E1D-41DD-B9A7-8B0FE39BF46E}" type="slidenum">
              <a:rPr lang="de-DE" smtClean="0"/>
              <a:t>‹Nr.›</a:t>
            </a:fld>
            <a:endParaRPr lang="de-DE"/>
          </a:p>
        </p:txBody>
      </p:sp>
    </p:spTree>
    <p:extLst>
      <p:ext uri="{BB962C8B-B14F-4D97-AF65-F5344CB8AC3E}">
        <p14:creationId xmlns:p14="http://schemas.microsoft.com/office/powerpoint/2010/main" val="190325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4928D8-EFCF-B55A-227B-26EF1AED9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55948D-9DF5-85DC-122A-C0F82E02C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DB8913-EB98-1295-E013-7DF4815C8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AA6FA2-AB9D-4C26-BDBD-E0DAA9E1BB04}" type="datetimeFigureOut">
              <a:rPr lang="de-DE" smtClean="0"/>
              <a:t>12.03.2026</a:t>
            </a:fld>
            <a:endParaRPr lang="de-DE"/>
          </a:p>
        </p:txBody>
      </p:sp>
      <p:sp>
        <p:nvSpPr>
          <p:cNvPr id="5" name="Fußzeilenplatzhalter 4">
            <a:extLst>
              <a:ext uri="{FF2B5EF4-FFF2-40B4-BE49-F238E27FC236}">
                <a16:creationId xmlns:a16="http://schemas.microsoft.com/office/drawing/2014/main" id="{81AFF189-E4CA-5DD5-4766-9A3923BEE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7" name="Textfeld 6">
            <a:extLst>
              <a:ext uri="{FF2B5EF4-FFF2-40B4-BE49-F238E27FC236}">
                <a16:creationId xmlns:a16="http://schemas.microsoft.com/office/drawing/2014/main" id="{8274935F-999E-D851-A816-B58BF21FCBE8}"/>
              </a:ext>
            </a:extLst>
          </p:cNvPr>
          <p:cNvSpPr txBox="1"/>
          <p:nvPr userDrawn="1"/>
        </p:nvSpPr>
        <p:spPr>
          <a:xfrm>
            <a:off x="9903012" y="6400412"/>
            <a:ext cx="2115670" cy="307777"/>
          </a:xfrm>
          <a:prstGeom prst="rect">
            <a:avLst/>
          </a:prstGeom>
          <a:noFill/>
        </p:spPr>
        <p:txBody>
          <a:bodyPr wrap="square" rtlCol="0">
            <a:spAutoFit/>
          </a:bodyPr>
          <a:lstStyle/>
          <a:p>
            <a:pPr algn="r"/>
            <a:fld id="{BF0B8AD6-C593-4387-8AA6-FFC051DBB932}" type="slidenum">
              <a:rPr lang="en-GB" sz="1400" smtClean="0"/>
              <a:pPr algn="r"/>
              <a:t>‹Nr.›</a:t>
            </a:fld>
            <a:r>
              <a:rPr lang="en-GB" sz="1400" dirty="0"/>
              <a:t>/27</a:t>
            </a:r>
          </a:p>
        </p:txBody>
      </p:sp>
    </p:spTree>
    <p:extLst>
      <p:ext uri="{BB962C8B-B14F-4D97-AF65-F5344CB8AC3E}">
        <p14:creationId xmlns:p14="http://schemas.microsoft.com/office/powerpoint/2010/main" val="415991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pmem.com/abumpimp-2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upmem.com/abumpimp-20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pmem.com/abumpimp-20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pmem.com/abumpimp-2024/" TargetMode="External"/><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BAB2F-712D-A47D-AB19-0F0DF7EEBA8A}"/>
              </a:ext>
            </a:extLst>
          </p:cNvPr>
          <p:cNvSpPr>
            <a:spLocks noGrp="1"/>
          </p:cNvSpPr>
          <p:nvPr>
            <p:ph type="ctrTitle"/>
          </p:nvPr>
        </p:nvSpPr>
        <p:spPr/>
        <p:txBody>
          <a:bodyPr>
            <a:normAutofit/>
          </a:bodyPr>
          <a:lstStyle/>
          <a:p>
            <a:r>
              <a:rPr lang="en-GB" sz="5200" dirty="0"/>
              <a:t>DRAMatic Speedup: Accelerating HE Operations on a Processing-in-Memory System</a:t>
            </a:r>
            <a:endParaRPr lang="en-GB" sz="5200" noProof="0" dirty="0"/>
          </a:p>
        </p:txBody>
      </p:sp>
      <p:sp>
        <p:nvSpPr>
          <p:cNvPr id="3" name="Untertitel 2">
            <a:extLst>
              <a:ext uri="{FF2B5EF4-FFF2-40B4-BE49-F238E27FC236}">
                <a16:creationId xmlns:a16="http://schemas.microsoft.com/office/drawing/2014/main" id="{61BBC503-D32F-7981-358C-3D9220A0FAB9}"/>
              </a:ext>
            </a:extLst>
          </p:cNvPr>
          <p:cNvSpPr>
            <a:spLocks noGrp="1"/>
          </p:cNvSpPr>
          <p:nvPr>
            <p:ph type="subTitle" idx="1"/>
          </p:nvPr>
        </p:nvSpPr>
        <p:spPr>
          <a:xfrm>
            <a:off x="1524000" y="3962400"/>
            <a:ext cx="9144000" cy="1295400"/>
          </a:xfrm>
        </p:spPr>
        <p:txBody>
          <a:bodyPr>
            <a:normAutofit/>
          </a:bodyPr>
          <a:lstStyle/>
          <a:p>
            <a:r>
              <a:rPr lang="en-GB" b="1" dirty="0"/>
              <a:t>Niklas Klinger</a:t>
            </a:r>
            <a:r>
              <a:rPr lang="en-GB" dirty="0"/>
              <a:t>, Jonas Sander, Peterson </a:t>
            </a:r>
            <a:r>
              <a:rPr lang="en-GB" dirty="0" err="1"/>
              <a:t>Yuhala</a:t>
            </a:r>
            <a:r>
              <a:rPr lang="en-GB" dirty="0"/>
              <a:t>, Pascal Felber, Thomas Eisenbarth</a:t>
            </a:r>
            <a:endParaRPr lang="en-GB" noProof="0" dirty="0"/>
          </a:p>
          <a:p>
            <a:r>
              <a:rPr lang="en-GB" noProof="0" dirty="0"/>
              <a:t>University of Lübeck</a:t>
            </a:r>
            <a:r>
              <a:rPr lang="en-GB" dirty="0"/>
              <a:t> and University of Neuchâtel, Switzerland</a:t>
            </a:r>
            <a:endParaRPr lang="en-GB" noProof="0" dirty="0"/>
          </a:p>
        </p:txBody>
      </p:sp>
    </p:spTree>
    <p:extLst>
      <p:ext uri="{BB962C8B-B14F-4D97-AF65-F5344CB8AC3E}">
        <p14:creationId xmlns:p14="http://schemas.microsoft.com/office/powerpoint/2010/main" val="42898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6485B-F32A-8783-FFB3-9D78E61EE148}"/>
              </a:ext>
            </a:extLst>
          </p:cNvPr>
          <p:cNvSpPr>
            <a:spLocks noGrp="1"/>
          </p:cNvSpPr>
          <p:nvPr>
            <p:ph type="title"/>
          </p:nvPr>
        </p:nvSpPr>
        <p:spPr/>
        <p:txBody>
          <a:bodyPr/>
          <a:lstStyle/>
          <a:p>
            <a:r>
              <a:rPr lang="en-GB" noProof="0" dirty="0"/>
              <a:t>DPU Characteristics</a:t>
            </a:r>
          </a:p>
        </p:txBody>
      </p:sp>
      <p:sp>
        <p:nvSpPr>
          <p:cNvPr id="3" name="Inhaltsplatzhalter 2">
            <a:extLst>
              <a:ext uri="{FF2B5EF4-FFF2-40B4-BE49-F238E27FC236}">
                <a16:creationId xmlns:a16="http://schemas.microsoft.com/office/drawing/2014/main" id="{7FBE573B-2ECB-B12D-8E4E-2DD016FD4F7C}"/>
              </a:ext>
            </a:extLst>
          </p:cNvPr>
          <p:cNvSpPr>
            <a:spLocks noGrp="1"/>
          </p:cNvSpPr>
          <p:nvPr>
            <p:ph idx="1"/>
          </p:nvPr>
        </p:nvSpPr>
        <p:spPr/>
        <p:txBody>
          <a:bodyPr>
            <a:normAutofit/>
          </a:bodyPr>
          <a:lstStyle/>
          <a:p>
            <a:r>
              <a:rPr lang="en-GB" noProof="0" dirty="0"/>
              <a:t>Custom 32-bit RISC processors</a:t>
            </a:r>
          </a:p>
          <a:p>
            <a:r>
              <a:rPr lang="en-GB" noProof="0" dirty="0"/>
              <a:t>Every instruction takes 1 cycle, in-order, no speculation, no cache</a:t>
            </a:r>
          </a:p>
          <a:p>
            <a:endParaRPr lang="en-GB" noProof="0" dirty="0"/>
          </a:p>
          <a:p>
            <a:r>
              <a:rPr lang="en-GB" noProof="0" dirty="0"/>
              <a:t>64 MB MRAM, 64 KB WRAM</a:t>
            </a:r>
          </a:p>
          <a:p>
            <a:r>
              <a:rPr lang="en-GB" noProof="0" dirty="0"/>
              <a:t>Explicit memory management/transfer</a:t>
            </a:r>
          </a:p>
          <a:p>
            <a:r>
              <a:rPr lang="en-GB" noProof="0" dirty="0"/>
              <a:t>No inter-DPU communication (only through CPU)</a:t>
            </a:r>
          </a:p>
          <a:p>
            <a:endParaRPr lang="en-GB" noProof="0" dirty="0"/>
          </a:p>
          <a:p>
            <a:r>
              <a:rPr lang="en-GB" noProof="0" dirty="0"/>
              <a:t>Only 8x8-bit hardware multiplication</a:t>
            </a:r>
          </a:p>
        </p:txBody>
      </p:sp>
    </p:spTree>
    <p:extLst>
      <p:ext uri="{BB962C8B-B14F-4D97-AF65-F5344CB8AC3E}">
        <p14:creationId xmlns:p14="http://schemas.microsoft.com/office/powerpoint/2010/main" val="356043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A4309-A623-3829-00B5-F4E65B3520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609FA4-B56F-BE3F-98B9-07EF1324C7CC}"/>
              </a:ext>
            </a:extLst>
          </p:cNvPr>
          <p:cNvSpPr>
            <a:spLocks noGrp="1"/>
          </p:cNvSpPr>
          <p:nvPr>
            <p:ph type="title"/>
          </p:nvPr>
        </p:nvSpPr>
        <p:spPr/>
        <p:txBody>
          <a:bodyPr/>
          <a:lstStyle/>
          <a:p>
            <a:r>
              <a:rPr lang="en-GB" noProof="0" dirty="0"/>
              <a:t>DPU Characteristics: Pipeline</a:t>
            </a:r>
          </a:p>
        </p:txBody>
      </p:sp>
      <p:sp>
        <p:nvSpPr>
          <p:cNvPr id="3" name="Inhaltsplatzhalter 2">
            <a:extLst>
              <a:ext uri="{FF2B5EF4-FFF2-40B4-BE49-F238E27FC236}">
                <a16:creationId xmlns:a16="http://schemas.microsoft.com/office/drawing/2014/main" id="{83D52028-2BED-95CE-F19A-2175C9662AE0}"/>
              </a:ext>
            </a:extLst>
          </p:cNvPr>
          <p:cNvSpPr>
            <a:spLocks noGrp="1"/>
          </p:cNvSpPr>
          <p:nvPr>
            <p:ph idx="1"/>
          </p:nvPr>
        </p:nvSpPr>
        <p:spPr/>
        <p:txBody>
          <a:bodyPr>
            <a:normAutofit/>
          </a:bodyPr>
          <a:lstStyle/>
          <a:p>
            <a:r>
              <a:rPr lang="en-GB" noProof="0" dirty="0"/>
              <a:t>14-stage pipeline, round-robin scheduling (11 threads needed)</a:t>
            </a:r>
          </a:p>
        </p:txBody>
      </p:sp>
      <p:pic>
        <p:nvPicPr>
          <p:cNvPr id="5" name="Grafik 4" descr="Ein Bild, das Text, Screenshot, Reihe, Diagramm enthält.&#10;&#10;Automatisch generierte Beschreibung">
            <a:extLst>
              <a:ext uri="{FF2B5EF4-FFF2-40B4-BE49-F238E27FC236}">
                <a16:creationId xmlns:a16="http://schemas.microsoft.com/office/drawing/2014/main" id="{1C9D7732-7B8D-9896-80A6-51EA9C065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00" y="2702534"/>
            <a:ext cx="7767951" cy="3240000"/>
          </a:xfrm>
          <a:prstGeom prst="rect">
            <a:avLst/>
          </a:prstGeom>
        </p:spPr>
      </p:pic>
      <p:sp>
        <p:nvSpPr>
          <p:cNvPr id="4" name="Textfeld 3">
            <a:extLst>
              <a:ext uri="{FF2B5EF4-FFF2-40B4-BE49-F238E27FC236}">
                <a16:creationId xmlns:a16="http://schemas.microsoft.com/office/drawing/2014/main" id="{2DA51747-0F5D-BFCD-86DC-711B1724EECD}"/>
              </a:ext>
            </a:extLst>
          </p:cNvPr>
          <p:cNvSpPr txBox="1"/>
          <p:nvPr/>
        </p:nvSpPr>
        <p:spPr>
          <a:xfrm>
            <a:off x="325730" y="6135786"/>
            <a:ext cx="9177962" cy="523220"/>
          </a:xfrm>
          <a:prstGeom prst="rect">
            <a:avLst/>
          </a:prstGeom>
          <a:noFill/>
        </p:spPr>
        <p:txBody>
          <a:bodyPr wrap="none" rtlCol="0">
            <a:spAutoFit/>
          </a:bodyPr>
          <a:lstStyle/>
          <a:p>
            <a:r>
              <a:rPr lang="en-GB" sz="1400" noProof="0" dirty="0"/>
              <a:t>Source: UPMEM, “</a:t>
            </a:r>
            <a:r>
              <a:rPr lang="en-GB" sz="1400" dirty="0"/>
              <a:t>Keynote: UPMEM PIM platform for Data-Intensive Applications</a:t>
            </a:r>
            <a:r>
              <a:rPr lang="en-GB" sz="1400" noProof="0" dirty="0"/>
              <a:t>”, ABUMPIMP 2024 at Euro-Par 2024.</a:t>
            </a:r>
          </a:p>
          <a:p>
            <a:r>
              <a:rPr lang="en-GB" sz="1400" noProof="0" dirty="0"/>
              <a:t>Retrieved from </a:t>
            </a:r>
            <a:r>
              <a:rPr lang="en-GB" sz="1400" noProof="0" dirty="0">
                <a:hlinkClick r:id="rId4"/>
              </a:rPr>
              <a:t>https://www.upmem.com/abumpimp-2024/</a:t>
            </a:r>
            <a:endParaRPr lang="en-GB" sz="1400" noProof="0" dirty="0"/>
          </a:p>
        </p:txBody>
      </p:sp>
    </p:spTree>
    <p:extLst>
      <p:ext uri="{BB962C8B-B14F-4D97-AF65-F5344CB8AC3E}">
        <p14:creationId xmlns:p14="http://schemas.microsoft.com/office/powerpoint/2010/main" val="217775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28FC-DAFC-FAB5-2C0A-9CB6625F4A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290160-9A3B-6609-ACD5-BC3BE601A5F0}"/>
              </a:ext>
            </a:extLst>
          </p:cNvPr>
          <p:cNvSpPr>
            <a:spLocks noGrp="1"/>
          </p:cNvSpPr>
          <p:nvPr>
            <p:ph type="title"/>
          </p:nvPr>
        </p:nvSpPr>
        <p:spPr/>
        <p:txBody>
          <a:bodyPr/>
          <a:lstStyle/>
          <a:p>
            <a:r>
              <a:rPr lang="en-GB" noProof="0" dirty="0"/>
              <a:t>DPU Characteristics: Slow Multiplication</a:t>
            </a:r>
          </a:p>
        </p:txBody>
      </p:sp>
      <p:pic>
        <p:nvPicPr>
          <p:cNvPr id="5" name="Grafik 4" descr="Ein Bild, das Text, Screenshot, Diagramm, Reihe enthält.&#10;&#10;Automatisch generierte Beschreibung">
            <a:extLst>
              <a:ext uri="{FF2B5EF4-FFF2-40B4-BE49-F238E27FC236}">
                <a16:creationId xmlns:a16="http://schemas.microsoft.com/office/drawing/2014/main" id="{2864DB0C-2426-AA8E-C72D-28D06E638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194" y="2146347"/>
            <a:ext cx="7632911" cy="3600000"/>
          </a:xfrm>
          <a:prstGeom prst="rect">
            <a:avLst/>
          </a:prstGeom>
        </p:spPr>
      </p:pic>
    </p:spTree>
    <p:extLst>
      <p:ext uri="{BB962C8B-B14F-4D97-AF65-F5344CB8AC3E}">
        <p14:creationId xmlns:p14="http://schemas.microsoft.com/office/powerpoint/2010/main" val="329811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2BF4D-4C87-F1F1-55D3-5DCDD03207BB}"/>
              </a:ext>
            </a:extLst>
          </p:cNvPr>
          <p:cNvSpPr>
            <a:spLocks noGrp="1"/>
          </p:cNvSpPr>
          <p:nvPr>
            <p:ph type="title"/>
          </p:nvPr>
        </p:nvSpPr>
        <p:spPr/>
        <p:txBody>
          <a:bodyPr/>
          <a:lstStyle/>
          <a:p>
            <a:r>
              <a:rPr lang="en-GB" noProof="0" dirty="0"/>
              <a:t>Residue Number System (RNS)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4C83AF5F-F380-E64F-2B51-DB8F2F48FEB5}"/>
                  </a:ext>
                </a:extLst>
              </p:cNvPr>
              <p:cNvSpPr>
                <a:spLocks noGrp="1"/>
              </p:cNvSpPr>
              <p:nvPr>
                <p:ph idx="1"/>
              </p:nvPr>
            </p:nvSpPr>
            <p:spPr/>
            <p:txBody>
              <a:bodyPr/>
              <a:lstStyle/>
              <a:p>
                <a:r>
                  <a:rPr lang="en-GB" noProof="0" dirty="0"/>
                  <a:t>Problem: Large multiplications are slow</a:t>
                </a:r>
              </a:p>
              <a:p>
                <a:r>
                  <a:rPr lang="en-GB" noProof="0" dirty="0"/>
                  <a:t>Solution: Split large numbers into smaller words (32-bit)</a:t>
                </a:r>
              </a:p>
              <a:p>
                <a:r>
                  <a:rPr lang="en-GB" noProof="0" dirty="0"/>
                  <a:t>Representation as residues modulo coprime bases</a:t>
                </a:r>
              </a:p>
              <a:p>
                <a:endParaRPr lang="en-GB" noProof="0" dirty="0"/>
              </a:p>
              <a:p>
                <a:r>
                  <a:rPr lang="en-GB" noProof="0" dirty="0"/>
                  <a:t>Example: bases </a:t>
                </a:r>
                <a14:m>
                  <m:oMath xmlns:m="http://schemas.openxmlformats.org/officeDocument/2006/math">
                    <m:r>
                      <a:rPr lang="en-GB" b="0" i="1" noProof="0" smtClean="0">
                        <a:latin typeface="Cambria Math" panose="02040503050406030204" pitchFamily="18" charset="0"/>
                      </a:rPr>
                      <m:t>𝑚</m:t>
                    </m:r>
                    <m:r>
                      <a:rPr lang="en-GB" b="0" i="1" noProof="0" smtClean="0">
                        <a:latin typeface="Cambria Math" panose="02040503050406030204" pitchFamily="18" charset="0"/>
                      </a:rPr>
                      <m:t>=</m:t>
                    </m:r>
                    <m:d>
                      <m:dPr>
                        <m:ctrlPr>
                          <a:rPr lang="en-GB" b="0" i="1" noProof="0" smtClean="0">
                            <a:latin typeface="Cambria Math" panose="02040503050406030204" pitchFamily="18" charset="0"/>
                          </a:rPr>
                        </m:ctrlPr>
                      </m:dPr>
                      <m:e>
                        <m:r>
                          <a:rPr lang="en-GB" b="0" i="1" noProof="0" smtClean="0">
                            <a:latin typeface="Cambria Math" panose="02040503050406030204" pitchFamily="18" charset="0"/>
                          </a:rPr>
                          <m:t>3, 5, 7</m:t>
                        </m:r>
                      </m:e>
                    </m:d>
                  </m:oMath>
                </a14:m>
                <a:endParaRPr lang="en-GB" b="0" i="1" noProof="0"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GB" b="0" i="1" noProof="0" smtClean="0">
                          <a:latin typeface="Cambria Math" panose="02040503050406030204" pitchFamily="18" charset="0"/>
                        </a:rPr>
                        <m:t>𝑥</m:t>
                      </m:r>
                      <m:r>
                        <a:rPr lang="en-GB" b="0" i="1" noProof="0" smtClean="0">
                          <a:latin typeface="Cambria Math" panose="02040503050406030204" pitchFamily="18" charset="0"/>
                        </a:rPr>
                        <m:t>=22=</m:t>
                      </m:r>
                      <m:d>
                        <m:dPr>
                          <m:ctrlPr>
                            <a:rPr lang="en-GB" b="0" i="1" noProof="0" smtClean="0">
                              <a:latin typeface="Cambria Math" panose="02040503050406030204" pitchFamily="18" charset="0"/>
                            </a:rPr>
                          </m:ctrlPr>
                        </m:dPr>
                        <m:e>
                          <m:r>
                            <a:rPr lang="en-GB" b="0" i="1" noProof="0" smtClean="0">
                              <a:latin typeface="Cambria Math" panose="02040503050406030204" pitchFamily="18" charset="0"/>
                            </a:rPr>
                            <m:t>22 </m:t>
                          </m:r>
                          <m:r>
                            <m:rPr>
                              <m:nor/>
                            </m:rPr>
                            <a:rPr lang="en-GB" b="0" i="0" noProof="0" smtClean="0">
                              <a:latin typeface="Cambria Math" panose="02040503050406030204" pitchFamily="18" charset="0"/>
                            </a:rPr>
                            <m:t>mod</m:t>
                          </m:r>
                          <m:r>
                            <a:rPr lang="en-GB" b="0" i="1" noProof="0" smtClean="0">
                              <a:latin typeface="Cambria Math" panose="02040503050406030204" pitchFamily="18" charset="0"/>
                            </a:rPr>
                            <m:t> 3, 22 </m:t>
                          </m:r>
                          <m:r>
                            <m:rPr>
                              <m:nor/>
                            </m:rPr>
                            <a:rPr lang="en-GB" b="0" i="0" noProof="0" smtClean="0">
                              <a:latin typeface="Cambria Math" panose="02040503050406030204" pitchFamily="18" charset="0"/>
                            </a:rPr>
                            <m:t>mod</m:t>
                          </m:r>
                          <m:r>
                            <a:rPr lang="en-GB" b="0" i="1" noProof="0" smtClean="0">
                              <a:latin typeface="Cambria Math" panose="02040503050406030204" pitchFamily="18" charset="0"/>
                            </a:rPr>
                            <m:t> 5, 22 </m:t>
                          </m:r>
                          <m:r>
                            <m:rPr>
                              <m:nor/>
                            </m:rPr>
                            <a:rPr lang="en-GB" b="0" i="0" noProof="0" smtClean="0">
                              <a:latin typeface="Cambria Math" panose="02040503050406030204" pitchFamily="18" charset="0"/>
                            </a:rPr>
                            <m:t>mod</m:t>
                          </m:r>
                          <m:r>
                            <a:rPr lang="en-GB" b="0" i="1" noProof="0" smtClean="0">
                              <a:latin typeface="Cambria Math" panose="02040503050406030204" pitchFamily="18" charset="0"/>
                            </a:rPr>
                            <m:t> 7</m:t>
                          </m:r>
                        </m:e>
                      </m:d>
                      <m:r>
                        <a:rPr lang="en-GB" b="0" i="1" noProof="0" smtClean="0">
                          <a:latin typeface="Cambria Math" panose="02040503050406030204" pitchFamily="18" charset="0"/>
                        </a:rPr>
                        <m:t>=</m:t>
                      </m:r>
                      <m:d>
                        <m:dPr>
                          <m:ctrlPr>
                            <a:rPr lang="en-GB" b="0" i="1" noProof="0" smtClean="0">
                              <a:latin typeface="Cambria Math" panose="02040503050406030204" pitchFamily="18" charset="0"/>
                            </a:rPr>
                          </m:ctrlPr>
                        </m:dPr>
                        <m:e>
                          <m:r>
                            <a:rPr lang="en-GB" b="0" i="1" noProof="0" smtClean="0">
                              <a:latin typeface="Cambria Math" panose="02040503050406030204" pitchFamily="18" charset="0"/>
                            </a:rPr>
                            <m:t>1, 2, 1</m:t>
                          </m:r>
                        </m:e>
                      </m:d>
                    </m:oMath>
                  </m:oMathPara>
                </a14:m>
                <a:endParaRPr lang="en-GB" noProof="0" dirty="0"/>
              </a:p>
              <a:p>
                <a:pPr>
                  <a:lnSpc>
                    <a:spcPct val="150000"/>
                  </a:lnSpc>
                </a:pPr>
                <a:r>
                  <a:rPr lang="en-GB" noProof="0" dirty="0"/>
                  <a:t>Operations can be done pointwise</a:t>
                </a:r>
              </a:p>
            </p:txBody>
          </p:sp>
        </mc:Choice>
        <mc:Fallback xmlns="">
          <p:sp>
            <p:nvSpPr>
              <p:cNvPr id="3" name="Inhaltsplatzhalter 2">
                <a:extLst>
                  <a:ext uri="{FF2B5EF4-FFF2-40B4-BE49-F238E27FC236}">
                    <a16:creationId xmlns:a16="http://schemas.microsoft.com/office/drawing/2014/main" id="{4C83AF5F-F380-E64F-2B51-DB8F2F48FEB5}"/>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GB">
                    <a:noFill/>
                  </a:rPr>
                  <a:t> </a:t>
                </a:r>
              </a:p>
            </p:txBody>
          </p:sp>
        </mc:Fallback>
      </mc:AlternateContent>
    </p:spTree>
    <p:extLst>
      <p:ext uri="{BB962C8B-B14F-4D97-AF65-F5344CB8AC3E}">
        <p14:creationId xmlns:p14="http://schemas.microsoft.com/office/powerpoint/2010/main" val="265435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D8A67-4293-6468-3D4C-129D0FFC5AD3}"/>
              </a:ext>
            </a:extLst>
          </p:cNvPr>
          <p:cNvSpPr>
            <a:spLocks noGrp="1"/>
          </p:cNvSpPr>
          <p:nvPr>
            <p:ph type="title"/>
          </p:nvPr>
        </p:nvSpPr>
        <p:spPr/>
        <p:txBody>
          <a:bodyPr/>
          <a:lstStyle/>
          <a:p>
            <a:r>
              <a:rPr lang="en-GB" noProof="0" dirty="0"/>
              <a:t>Number-Theoretic Transform (NTT)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1B14598B-6DEB-1FCB-94C7-5D06D413DAD5}"/>
                  </a:ext>
                </a:extLst>
              </p:cNvPr>
              <p:cNvSpPr>
                <a:spLocks noGrp="1"/>
              </p:cNvSpPr>
              <p:nvPr>
                <p:ph idx="1"/>
              </p:nvPr>
            </p:nvSpPr>
            <p:spPr/>
            <p:txBody>
              <a:bodyPr/>
              <a:lstStyle/>
              <a:p>
                <a:r>
                  <a:rPr lang="en-GB" noProof="0" dirty="0"/>
                  <a:t>Discrete Fourier transform over a ring</a:t>
                </a:r>
              </a:p>
              <a:p>
                <a:r>
                  <a:rPr lang="en-GB" noProof="0" dirty="0"/>
                  <a:t>Polynomial multiplication then takes linear time</a:t>
                </a:r>
              </a:p>
              <a:p>
                <a:r>
                  <a:rPr lang="en-GB" noProof="0" dirty="0"/>
                  <a:t>Naïve transform: O(n^2)        </a:t>
                </a:r>
                <a14:m>
                  <m:oMath xmlns:m="http://schemas.openxmlformats.org/officeDocument/2006/math">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𝑡</m:t>
                        </m:r>
                      </m:e>
                      <m:sub>
                        <m:r>
                          <a:rPr lang="en-GB" b="0" i="1" noProof="0" smtClean="0">
                            <a:latin typeface="Cambria Math" panose="02040503050406030204" pitchFamily="18" charset="0"/>
                          </a:rPr>
                          <m:t>𝑖</m:t>
                        </m:r>
                      </m:sub>
                    </m:sSub>
                    <m:r>
                      <a:rPr lang="en-GB" b="0" i="1" noProof="0" smtClean="0">
                        <a:latin typeface="Cambria Math" panose="02040503050406030204" pitchFamily="18" charset="0"/>
                      </a:rPr>
                      <m:t>=</m:t>
                    </m:r>
                    <m:nary>
                      <m:naryPr>
                        <m:chr m:val="∑"/>
                        <m:ctrlPr>
                          <a:rPr lang="en-GB" b="0" i="1" noProof="0" smtClean="0">
                            <a:latin typeface="Cambria Math" panose="02040503050406030204" pitchFamily="18" charset="0"/>
                          </a:rPr>
                        </m:ctrlPr>
                      </m:naryPr>
                      <m:sub>
                        <m:r>
                          <a:rPr lang="en-GB" b="0" i="1" noProof="0" smtClean="0">
                            <a:latin typeface="Cambria Math" panose="02040503050406030204" pitchFamily="18" charset="0"/>
                          </a:rPr>
                          <m:t>𝑗</m:t>
                        </m:r>
                        <m:r>
                          <a:rPr lang="en-GB" b="0" i="1" noProof="0" smtClean="0">
                            <a:latin typeface="Cambria Math" panose="02040503050406030204" pitchFamily="18" charset="0"/>
                          </a:rPr>
                          <m:t>=0</m:t>
                        </m:r>
                      </m:sub>
                      <m:sup>
                        <m:r>
                          <a:rPr lang="en-GB" b="0" i="1" noProof="0" smtClean="0">
                            <a:latin typeface="Cambria Math" panose="02040503050406030204" pitchFamily="18" charset="0"/>
                          </a:rPr>
                          <m:t>𝑛</m:t>
                        </m:r>
                        <m:r>
                          <a:rPr lang="en-GB" b="0" i="1" noProof="0" smtClean="0">
                            <a:latin typeface="Cambria Math" panose="02040503050406030204" pitchFamily="18" charset="0"/>
                          </a:rPr>
                          <m:t>−1</m:t>
                        </m:r>
                      </m:sup>
                      <m:e>
                        <m:sSup>
                          <m:sSupPr>
                            <m:ctrlPr>
                              <a:rPr lang="en-GB" b="0" i="1" noProof="0" smtClean="0">
                                <a:latin typeface="Cambria Math" panose="02040503050406030204" pitchFamily="18" charset="0"/>
                              </a:rPr>
                            </m:ctrlPr>
                          </m:sSupPr>
                          <m:e>
                            <m:r>
                              <a:rPr lang="en-GB" b="0" i="1" noProof="0" smtClean="0">
                                <a:latin typeface="Cambria Math" panose="02040503050406030204" pitchFamily="18" charset="0"/>
                              </a:rPr>
                              <m:t>𝜓</m:t>
                            </m:r>
                          </m:e>
                          <m:sup>
                            <m:r>
                              <a:rPr lang="en-GB" b="0" i="1" noProof="0" smtClean="0">
                                <a:latin typeface="Cambria Math" panose="02040503050406030204" pitchFamily="18" charset="0"/>
                              </a:rPr>
                              <m:t>2</m:t>
                            </m:r>
                            <m:r>
                              <a:rPr lang="en-GB" b="0" i="1" noProof="0" smtClean="0">
                                <a:latin typeface="Cambria Math" panose="02040503050406030204" pitchFamily="18" charset="0"/>
                              </a:rPr>
                              <m:t>𝑖𝑗</m:t>
                            </m:r>
                            <m:r>
                              <a:rPr lang="en-GB" b="0" i="1" noProof="0" smtClean="0">
                                <a:latin typeface="Cambria Math" panose="02040503050406030204" pitchFamily="18" charset="0"/>
                              </a:rPr>
                              <m:t>+</m:t>
                            </m:r>
                            <m:r>
                              <a:rPr lang="en-GB" b="0" i="1" noProof="0" smtClean="0">
                                <a:latin typeface="Cambria Math" panose="02040503050406030204" pitchFamily="18" charset="0"/>
                              </a:rPr>
                              <m:t>𝑗</m:t>
                            </m:r>
                          </m:sup>
                        </m:sSup>
                        <m:sSub>
                          <m:sSubPr>
                            <m:ctrlPr>
                              <a:rPr lang="en-GB" b="0" i="1" noProof="0" smtClean="0">
                                <a:latin typeface="Cambria Math" panose="02040503050406030204" pitchFamily="18" charset="0"/>
                              </a:rPr>
                            </m:ctrlPr>
                          </m:sSubPr>
                          <m:e>
                            <m:r>
                              <a:rPr lang="en-GB" b="0" i="1" noProof="0" smtClean="0">
                                <a:latin typeface="Cambria Math" panose="02040503050406030204" pitchFamily="18" charset="0"/>
                              </a:rPr>
                              <m:t>𝑐</m:t>
                            </m:r>
                          </m:e>
                          <m:sub>
                            <m:r>
                              <a:rPr lang="en-GB" b="0" i="1" noProof="0" smtClean="0">
                                <a:latin typeface="Cambria Math" panose="02040503050406030204" pitchFamily="18" charset="0"/>
                              </a:rPr>
                              <m:t>𝑗</m:t>
                            </m:r>
                          </m:sub>
                        </m:sSub>
                      </m:e>
                    </m:nary>
                    <m:r>
                      <a:rPr lang="en-GB" b="0" i="1" noProof="0" smtClean="0">
                        <a:latin typeface="Cambria Math" panose="02040503050406030204" pitchFamily="18" charset="0"/>
                      </a:rPr>
                      <m:t> </m:t>
                    </m:r>
                    <m:r>
                      <m:rPr>
                        <m:nor/>
                      </m:rPr>
                      <a:rPr lang="en-GB" b="0" i="0" noProof="0" smtClean="0">
                        <a:latin typeface="Cambria Math" panose="02040503050406030204" pitchFamily="18" charset="0"/>
                      </a:rPr>
                      <m:t>mod</m:t>
                    </m:r>
                    <m:r>
                      <a:rPr lang="en-GB" b="0" i="1" noProof="0" smtClean="0">
                        <a:latin typeface="Cambria Math" panose="02040503050406030204" pitchFamily="18" charset="0"/>
                      </a:rPr>
                      <m:t> </m:t>
                    </m:r>
                    <m:r>
                      <a:rPr lang="en-GB" b="0" i="1" noProof="0" smtClean="0">
                        <a:latin typeface="Cambria Math" panose="02040503050406030204" pitchFamily="18" charset="0"/>
                      </a:rPr>
                      <m:t>𝑞</m:t>
                    </m:r>
                  </m:oMath>
                </a14:m>
                <a:endParaRPr lang="en-GB" noProof="0" dirty="0"/>
              </a:p>
              <a:p>
                <a:endParaRPr lang="en-GB" noProof="0" dirty="0"/>
              </a:p>
              <a:p>
                <a:r>
                  <a:rPr lang="en-GB" noProof="0" dirty="0"/>
                  <a:t>Fast NTT: divide and conquer, runtime O(n log n)</a:t>
                </a:r>
              </a:p>
              <a:p>
                <a:r>
                  <a:rPr lang="en-GB" noProof="0" dirty="0"/>
                  <a:t>Butterfly:</a:t>
                </a:r>
              </a:p>
            </p:txBody>
          </p:sp>
        </mc:Choice>
        <mc:Fallback xmlns="">
          <p:sp>
            <p:nvSpPr>
              <p:cNvPr id="3" name="Inhaltsplatzhalter 2">
                <a:extLst>
                  <a:ext uri="{FF2B5EF4-FFF2-40B4-BE49-F238E27FC236}">
                    <a16:creationId xmlns:a16="http://schemas.microsoft.com/office/drawing/2014/main" id="{1B14598B-6DEB-1FCB-94C7-5D06D413DAD5}"/>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GB">
                    <a:noFill/>
                  </a:rPr>
                  <a:t> </a:t>
                </a:r>
              </a:p>
            </p:txBody>
          </p:sp>
        </mc:Fallback>
      </mc:AlternateContent>
      <p:pic>
        <p:nvPicPr>
          <p:cNvPr id="7" name="Grafik 6" descr="Ein Bild, das Reihe, Diagramm enthält.&#10;&#10;Automatisch generierte Beschreibung">
            <a:extLst>
              <a:ext uri="{FF2B5EF4-FFF2-40B4-BE49-F238E27FC236}">
                <a16:creationId xmlns:a16="http://schemas.microsoft.com/office/drawing/2014/main" id="{D52847F7-F9D7-F8AF-E638-09818F536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999" y="4606687"/>
            <a:ext cx="5849166" cy="1705213"/>
          </a:xfrm>
          <a:prstGeom prst="rect">
            <a:avLst/>
          </a:prstGeom>
        </p:spPr>
      </p:pic>
    </p:spTree>
    <p:extLst>
      <p:ext uri="{BB962C8B-B14F-4D97-AF65-F5344CB8AC3E}">
        <p14:creationId xmlns:p14="http://schemas.microsoft.com/office/powerpoint/2010/main" val="106488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B64D3-CFF5-D9EB-E5F9-2F760FCE4F6D}"/>
              </a:ext>
            </a:extLst>
          </p:cNvPr>
          <p:cNvSpPr>
            <a:spLocks noGrp="1"/>
          </p:cNvSpPr>
          <p:nvPr>
            <p:ph type="title"/>
          </p:nvPr>
        </p:nvSpPr>
        <p:spPr/>
        <p:txBody>
          <a:bodyPr/>
          <a:lstStyle/>
          <a:p>
            <a:r>
              <a:rPr lang="en-GB" noProof="0" dirty="0"/>
              <a:t>Butterfly Stages in Fast NTT</a:t>
            </a:r>
          </a:p>
        </p:txBody>
      </p:sp>
      <p:sp>
        <p:nvSpPr>
          <p:cNvPr id="3" name="Inhaltsplatzhalter 2">
            <a:extLst>
              <a:ext uri="{FF2B5EF4-FFF2-40B4-BE49-F238E27FC236}">
                <a16:creationId xmlns:a16="http://schemas.microsoft.com/office/drawing/2014/main" id="{491FF5AF-FC2B-C767-24F5-7999ABB859DF}"/>
              </a:ext>
            </a:extLst>
          </p:cNvPr>
          <p:cNvSpPr>
            <a:spLocks noGrp="1"/>
          </p:cNvSpPr>
          <p:nvPr>
            <p:ph idx="1"/>
          </p:nvPr>
        </p:nvSpPr>
        <p:spPr/>
        <p:txBody>
          <a:bodyPr/>
          <a:lstStyle/>
          <a:p>
            <a:r>
              <a:rPr lang="en-GB" noProof="0" dirty="0"/>
              <a:t>Output and twiddle factors are in bit-reversed order</a:t>
            </a:r>
          </a:p>
        </p:txBody>
      </p:sp>
      <p:pic>
        <p:nvPicPr>
          <p:cNvPr id="4" name="Inhaltsplatzhalter 4" descr="Ein Bild, das Diagramm, Reihe, Origami, Muster enthält.&#10;&#10;Automatisch generierte Beschreibung">
            <a:extLst>
              <a:ext uri="{FF2B5EF4-FFF2-40B4-BE49-F238E27FC236}">
                <a16:creationId xmlns:a16="http://schemas.microsoft.com/office/drawing/2014/main" id="{78E5E642-D536-6000-5537-8772A1B108F1}"/>
              </a:ext>
            </a:extLst>
          </p:cNvPr>
          <p:cNvPicPr>
            <a:picLocks noChangeAspect="1"/>
          </p:cNvPicPr>
          <p:nvPr/>
        </p:nvPicPr>
        <p:blipFill>
          <a:blip r:embed="rId2">
            <a:extLst>
              <a:ext uri="{28A0092B-C50C-407E-A947-70E740481C1C}">
                <a14:useLocalDpi xmlns:a14="http://schemas.microsoft.com/office/drawing/2010/main" val="0"/>
              </a:ext>
            </a:extLst>
          </a:blip>
          <a:srcRect b="50214"/>
          <a:stretch/>
        </p:blipFill>
        <p:spPr>
          <a:xfrm>
            <a:off x="2292351" y="2617788"/>
            <a:ext cx="6029469" cy="3960000"/>
          </a:xfrm>
          <a:prstGeom prst="rect">
            <a:avLst/>
          </a:prstGeom>
        </p:spPr>
      </p:pic>
    </p:spTree>
    <p:extLst>
      <p:ext uri="{BB962C8B-B14F-4D97-AF65-F5344CB8AC3E}">
        <p14:creationId xmlns:p14="http://schemas.microsoft.com/office/powerpoint/2010/main" val="203712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56337-33FA-883A-A9F0-1A318AB02500}"/>
              </a:ext>
            </a:extLst>
          </p:cNvPr>
          <p:cNvSpPr>
            <a:spLocks noGrp="1"/>
          </p:cNvSpPr>
          <p:nvPr>
            <p:ph type="title"/>
          </p:nvPr>
        </p:nvSpPr>
        <p:spPr/>
        <p:txBody>
          <a:bodyPr/>
          <a:lstStyle/>
          <a:p>
            <a:r>
              <a:rPr lang="en-GB" dirty="0"/>
              <a:t>Combining RNS and NTT</a:t>
            </a:r>
            <a:endParaRPr lang="en-GB" noProof="0" dirty="0"/>
          </a:p>
        </p:txBody>
      </p:sp>
      <p:pic>
        <p:nvPicPr>
          <p:cNvPr id="8" name="Grafik 7">
            <a:extLst>
              <a:ext uri="{FF2B5EF4-FFF2-40B4-BE49-F238E27FC236}">
                <a16:creationId xmlns:a16="http://schemas.microsoft.com/office/drawing/2014/main" id="{6B8AD39F-643C-A428-8E42-CD17545221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2272" y="2165349"/>
            <a:ext cx="8490389" cy="3600000"/>
          </a:xfrm>
          <a:prstGeom prst="rect">
            <a:avLst/>
          </a:prstGeom>
        </p:spPr>
      </p:pic>
    </p:spTree>
    <p:extLst>
      <p:ext uri="{BB962C8B-B14F-4D97-AF65-F5344CB8AC3E}">
        <p14:creationId xmlns:p14="http://schemas.microsoft.com/office/powerpoint/2010/main" val="357281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77335-F299-433B-C057-FDC52AFC3F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F3AEAA-AC03-D8D0-53E9-EFE69B8E9656}"/>
              </a:ext>
            </a:extLst>
          </p:cNvPr>
          <p:cNvSpPr>
            <a:spLocks noGrp="1"/>
          </p:cNvSpPr>
          <p:nvPr>
            <p:ph type="title"/>
          </p:nvPr>
        </p:nvSpPr>
        <p:spPr/>
        <p:txBody>
          <a:bodyPr/>
          <a:lstStyle/>
          <a:p>
            <a:r>
              <a:rPr lang="en-GB" dirty="0"/>
              <a:t>Custom Multiplication</a:t>
            </a:r>
            <a:endParaRPr lang="en-GB" noProof="0" dirty="0"/>
          </a:p>
        </p:txBody>
      </p:sp>
      <p:pic>
        <p:nvPicPr>
          <p:cNvPr id="8" name="Grafik 7">
            <a:extLst>
              <a:ext uri="{FF2B5EF4-FFF2-40B4-BE49-F238E27FC236}">
                <a16:creationId xmlns:a16="http://schemas.microsoft.com/office/drawing/2014/main" id="{BDE3C2C8-7BC6-F62B-6364-B0ADA8A12F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1581" y="2165349"/>
            <a:ext cx="7871770" cy="3600000"/>
          </a:xfrm>
          <a:prstGeom prst="rect">
            <a:avLst/>
          </a:prstGeom>
        </p:spPr>
      </p:pic>
    </p:spTree>
    <p:extLst>
      <p:ext uri="{BB962C8B-B14F-4D97-AF65-F5344CB8AC3E}">
        <p14:creationId xmlns:p14="http://schemas.microsoft.com/office/powerpoint/2010/main" val="341211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7DEB4-5E0B-98D9-B2F7-F03EF6598AE5}"/>
              </a:ext>
            </a:extLst>
          </p:cNvPr>
          <p:cNvSpPr>
            <a:spLocks noGrp="1"/>
          </p:cNvSpPr>
          <p:nvPr>
            <p:ph type="title"/>
          </p:nvPr>
        </p:nvSpPr>
        <p:spPr/>
        <p:txBody>
          <a:bodyPr/>
          <a:lstStyle/>
          <a:p>
            <a:r>
              <a:rPr lang="en-GB" noProof="0" dirty="0"/>
              <a:t>Barrett Reduction</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5E8EECE5-3026-42F3-76DC-8536BA5E18EE}"/>
                  </a:ext>
                </a:extLst>
              </p:cNvPr>
              <p:cNvSpPr>
                <a:spLocks noGrp="1"/>
              </p:cNvSpPr>
              <p:nvPr>
                <p:ph idx="1"/>
              </p:nvPr>
            </p:nvSpPr>
            <p:spPr/>
            <p:txBody>
              <a:bodyPr/>
              <a:lstStyle/>
              <a:p>
                <a:r>
                  <a:rPr lang="en-GB" b="0" noProof="0" dirty="0"/>
                  <a:t>Goal: </a:t>
                </a:r>
                <a:r>
                  <a:rPr lang="en-GB" sz="2400" noProof="0" dirty="0"/>
                  <a:t>Calculate remainder</a:t>
                </a:r>
                <a:r>
                  <a:rPr lang="en-GB" sz="2400" b="0" noProof="0" dirty="0"/>
                  <a:t> </a:t>
                </a:r>
                <a14:m>
                  <m:oMath xmlns:m="http://schemas.openxmlformats.org/officeDocument/2006/math">
                    <m:r>
                      <a:rPr lang="en-GB" sz="2400" b="0" i="1" noProof="0" smtClean="0">
                        <a:latin typeface="Cambria Math" panose="02040503050406030204" pitchFamily="18" charset="0"/>
                      </a:rPr>
                      <m:t>𝑥</m:t>
                    </m:r>
                  </m:oMath>
                </a14:m>
                <a:r>
                  <a:rPr lang="en-GB" sz="2400" b="0" noProof="0" dirty="0"/>
                  <a:t> of </a:t>
                </a:r>
                <a14:m>
                  <m:oMath xmlns:m="http://schemas.openxmlformats.org/officeDocument/2006/math">
                    <m:r>
                      <a:rPr lang="en-GB" sz="2400" b="0" i="1" noProof="0" smtClean="0">
                        <a:latin typeface="Cambria Math" panose="02040503050406030204" pitchFamily="18" charset="0"/>
                      </a:rPr>
                      <m:t>𝑣</m:t>
                    </m:r>
                    <m:r>
                      <a:rPr lang="en-GB" sz="2400" b="0" i="1" noProof="0" smtClean="0">
                        <a:latin typeface="Cambria Math" panose="02040503050406030204" pitchFamily="18" charset="0"/>
                      </a:rPr>
                      <m:t> </m:t>
                    </m:r>
                    <m:r>
                      <m:rPr>
                        <m:nor/>
                      </m:rPr>
                      <a:rPr lang="en-GB" sz="2400" b="0" i="0" noProof="0" smtClean="0">
                        <a:latin typeface="Cambria Math" panose="02040503050406030204" pitchFamily="18" charset="0"/>
                      </a:rPr>
                      <m:t>mod</m:t>
                    </m:r>
                    <m:r>
                      <a:rPr lang="en-GB" sz="2400" b="0" i="1" noProof="0" smtClean="0">
                        <a:latin typeface="Cambria Math" panose="02040503050406030204" pitchFamily="18" charset="0"/>
                      </a:rPr>
                      <m:t> </m:t>
                    </m:r>
                    <m:r>
                      <a:rPr lang="en-GB" sz="2400" b="0" i="1" noProof="0" smtClean="0">
                        <a:latin typeface="Cambria Math" panose="02040503050406030204" pitchFamily="18" charset="0"/>
                      </a:rPr>
                      <m:t>𝑚</m:t>
                    </m:r>
                  </m:oMath>
                </a14:m>
                <a:endParaRPr lang="en-GB" sz="2400" b="0" i="1" noProof="0" dirty="0">
                  <a:latin typeface="Cambria Math" panose="02040503050406030204" pitchFamily="18" charset="0"/>
                </a:endParaRPr>
              </a:p>
              <a:p>
                <a:endParaRPr lang="en-GB" sz="2400" b="0" i="1" noProof="0" dirty="0">
                  <a:latin typeface="Cambria Math" panose="02040503050406030204" pitchFamily="18" charset="0"/>
                </a:endParaRPr>
              </a:p>
              <a:p>
                <a:pPr marL="0" indent="0">
                  <a:buNone/>
                </a:pPr>
                <a:r>
                  <a:rPr lang="en-GB" sz="2600" b="0" noProof="0" dirty="0"/>
                  <a:t>		</a:t>
                </a:r>
                <a14:m>
                  <m:oMath xmlns:m="http://schemas.openxmlformats.org/officeDocument/2006/math">
                    <m:r>
                      <a:rPr lang="en-GB" sz="2600" b="0" i="1" noProof="0" smtClean="0">
                        <a:latin typeface="Cambria Math" panose="02040503050406030204" pitchFamily="18" charset="0"/>
                      </a:rPr>
                      <m:t>𝑥</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𝑚</m:t>
                    </m:r>
                    <m:r>
                      <a:rPr lang="en-GB" sz="2600" b="0" i="1" noProof="0" smtClean="0">
                        <a:latin typeface="Cambria Math" panose="02040503050406030204" pitchFamily="18" charset="0"/>
                      </a:rPr>
                      <m:t>⋅</m:t>
                    </m:r>
                    <m:d>
                      <m:dPr>
                        <m:begChr m:val="⌊"/>
                        <m:endChr m:val="⌋"/>
                        <m:ctrlPr>
                          <a:rPr lang="en-GB" sz="2600" b="0" i="1" noProof="0" smtClean="0">
                            <a:latin typeface="Cambria Math" panose="02040503050406030204" pitchFamily="18" charset="0"/>
                          </a:rPr>
                        </m:ctrlPr>
                      </m:dPr>
                      <m:e>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𝑚</m:t>
                        </m:r>
                      </m:e>
                    </m:d>
                  </m:oMath>
                </a14:m>
                <a:endParaRPr lang="en-GB" sz="2600" noProof="0" dirty="0"/>
              </a:p>
              <a:p>
                <a:pPr marL="0" indent="0">
                  <a:buNone/>
                </a:pPr>
                <a:r>
                  <a:rPr lang="en-GB" sz="2600" b="0" noProof="0" dirty="0"/>
                  <a:t>		</a:t>
                </a:r>
                <a14:m>
                  <m:oMath xmlns:m="http://schemas.openxmlformats.org/officeDocument/2006/math">
                    <m:r>
                      <a:rPr lang="en-GB" sz="2600" b="0" i="1" noProof="0" smtClean="0">
                        <a:latin typeface="Cambria Math" panose="02040503050406030204" pitchFamily="18" charset="0"/>
                      </a:rPr>
                      <m:t>𝑥</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𝑚</m:t>
                    </m:r>
                    <m:r>
                      <a:rPr lang="en-GB" sz="2600" b="0" i="1" noProof="0" smtClean="0">
                        <a:latin typeface="Cambria Math" panose="02040503050406030204" pitchFamily="18" charset="0"/>
                      </a:rPr>
                      <m:t>⋅</m:t>
                    </m:r>
                    <m:d>
                      <m:dPr>
                        <m:begChr m:val="⌊"/>
                        <m:endChr m:val="⌋"/>
                        <m:ctrlPr>
                          <a:rPr lang="en-GB" sz="2600" b="0" i="1" noProof="0" smtClean="0">
                            <a:latin typeface="Cambria Math" panose="02040503050406030204" pitchFamily="18" charset="0"/>
                          </a:rPr>
                        </m:ctrlPr>
                      </m:dPr>
                      <m:e>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𝑟</m:t>
                        </m:r>
                      </m:e>
                    </m:d>
                  </m:oMath>
                </a14:m>
                <a:r>
                  <a:rPr lang="en-GB" sz="2600" noProof="0" dirty="0"/>
                  <a:t> with </a:t>
                </a:r>
                <a14:m>
                  <m:oMath xmlns:m="http://schemas.openxmlformats.org/officeDocument/2006/math">
                    <m:r>
                      <a:rPr lang="en-GB" sz="2600" b="0" i="1" noProof="0" smtClean="0">
                        <a:latin typeface="Cambria Math" panose="02040503050406030204" pitchFamily="18" charset="0"/>
                      </a:rPr>
                      <m:t>𝑟</m:t>
                    </m:r>
                    <m:r>
                      <a:rPr lang="en-GB" sz="2600" b="0" i="1" noProof="0" smtClean="0">
                        <a:latin typeface="Cambria Math" panose="02040503050406030204" pitchFamily="18" charset="0"/>
                      </a:rPr>
                      <m:t>=</m:t>
                    </m:r>
                    <m:sSup>
                      <m:sSupPr>
                        <m:ctrlPr>
                          <a:rPr lang="en-GB" sz="2600" b="0" i="1" noProof="0" smtClean="0">
                            <a:latin typeface="Cambria Math" panose="02040503050406030204" pitchFamily="18" charset="0"/>
                          </a:rPr>
                        </m:ctrlPr>
                      </m:sSupPr>
                      <m:e>
                        <m:r>
                          <a:rPr lang="en-GB" sz="2600" b="0" i="1" noProof="0" smtClean="0">
                            <a:latin typeface="Cambria Math" panose="02040503050406030204" pitchFamily="18" charset="0"/>
                          </a:rPr>
                          <m:t>𝑚</m:t>
                        </m:r>
                      </m:e>
                      <m:sup>
                        <m:r>
                          <a:rPr lang="en-GB" sz="2600" b="0" i="1" noProof="0" smtClean="0">
                            <a:latin typeface="Cambria Math" panose="02040503050406030204" pitchFamily="18" charset="0"/>
                          </a:rPr>
                          <m:t>−1</m:t>
                        </m:r>
                      </m:sup>
                    </m:sSup>
                  </m:oMath>
                </a14:m>
                <a:endParaRPr lang="en-GB" sz="2600" noProof="0" dirty="0"/>
              </a:p>
              <a:p>
                <a:pPr marL="0" indent="0">
                  <a:buNone/>
                </a:pPr>
                <a:r>
                  <a:rPr lang="en-GB" sz="2600" b="0" noProof="0" dirty="0"/>
                  <a:t>		</a:t>
                </a:r>
                <a14:m>
                  <m:oMath xmlns:m="http://schemas.openxmlformats.org/officeDocument/2006/math">
                    <m:r>
                      <a:rPr lang="en-GB" sz="2600" b="0" i="1" noProof="0" smtClean="0">
                        <a:latin typeface="Cambria Math" panose="02040503050406030204" pitchFamily="18" charset="0"/>
                      </a:rPr>
                      <m:t>𝑥</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𝑚</m:t>
                    </m:r>
                    <m:r>
                      <a:rPr lang="en-GB" sz="2600" b="0" i="1" noProof="0" smtClean="0">
                        <a:latin typeface="Cambria Math" panose="02040503050406030204" pitchFamily="18" charset="0"/>
                      </a:rPr>
                      <m:t>⋅</m:t>
                    </m:r>
                    <m:d>
                      <m:dPr>
                        <m:begChr m:val="⌊"/>
                        <m:endChr m:val="⌋"/>
                        <m:ctrlPr>
                          <a:rPr lang="en-GB" sz="2600" b="0" i="1" noProof="0" smtClean="0">
                            <a:latin typeface="Cambria Math" panose="02040503050406030204" pitchFamily="18" charset="0"/>
                          </a:rPr>
                        </m:ctrlPr>
                      </m:dPr>
                      <m:e>
                        <m:r>
                          <a:rPr lang="en-GB" sz="2600" b="0" i="1" noProof="0" smtClean="0">
                            <a:latin typeface="Cambria Math" panose="02040503050406030204" pitchFamily="18" charset="0"/>
                          </a:rPr>
                          <m:t>𝑣</m:t>
                        </m:r>
                        <m:r>
                          <a:rPr lang="en-GB" sz="2600" b="0" i="1" noProof="0" smtClean="0">
                            <a:latin typeface="Cambria Math" panose="02040503050406030204" pitchFamily="18" charset="0"/>
                          </a:rPr>
                          <m:t>⋅</m:t>
                        </m:r>
                        <m:r>
                          <a:rPr lang="en-GB" sz="2600" b="0" i="1" noProof="0" smtClean="0">
                            <a:latin typeface="Cambria Math" panose="02040503050406030204" pitchFamily="18" charset="0"/>
                          </a:rPr>
                          <m:t>𝑅</m:t>
                        </m:r>
                        <m:r>
                          <a:rPr lang="en-GB" sz="2600" b="0" i="1" noProof="0" smtClean="0">
                            <a:latin typeface="Cambria Math" panose="02040503050406030204" pitchFamily="18" charset="0"/>
                          </a:rPr>
                          <m:t>/</m:t>
                        </m:r>
                        <m:sSup>
                          <m:sSupPr>
                            <m:ctrlPr>
                              <a:rPr lang="en-GB" sz="2600" b="0" i="1" noProof="0" smtClean="0">
                                <a:latin typeface="Cambria Math" panose="02040503050406030204" pitchFamily="18" charset="0"/>
                              </a:rPr>
                            </m:ctrlPr>
                          </m:sSupPr>
                          <m:e>
                            <m:r>
                              <a:rPr lang="en-GB" sz="2600" b="0" i="1" noProof="0" smtClean="0">
                                <a:latin typeface="Cambria Math" panose="02040503050406030204" pitchFamily="18" charset="0"/>
                              </a:rPr>
                              <m:t>2</m:t>
                            </m:r>
                          </m:e>
                          <m:sup>
                            <m:r>
                              <a:rPr lang="en-GB" sz="2600" b="0" i="1" noProof="0" smtClean="0">
                                <a:latin typeface="Cambria Math" panose="02040503050406030204" pitchFamily="18" charset="0"/>
                              </a:rPr>
                              <m:t>𝑛</m:t>
                            </m:r>
                          </m:sup>
                        </m:sSup>
                      </m:e>
                    </m:d>
                  </m:oMath>
                </a14:m>
                <a:r>
                  <a:rPr lang="en-GB" sz="2600" noProof="0" dirty="0"/>
                  <a:t> with </a:t>
                </a:r>
                <a14:m>
                  <m:oMath xmlns:m="http://schemas.openxmlformats.org/officeDocument/2006/math">
                    <m:r>
                      <a:rPr lang="en-GB" sz="2600" b="0" i="1" noProof="0" smtClean="0">
                        <a:latin typeface="Cambria Math" panose="02040503050406030204" pitchFamily="18" charset="0"/>
                      </a:rPr>
                      <m:t>𝑅</m:t>
                    </m:r>
                    <m:r>
                      <a:rPr lang="en-GB" sz="2600" b="0" i="1" noProof="0" smtClean="0">
                        <a:latin typeface="Cambria Math" panose="02040503050406030204" pitchFamily="18" charset="0"/>
                      </a:rPr>
                      <m:t>=</m:t>
                    </m:r>
                    <m:d>
                      <m:dPr>
                        <m:begChr m:val="⌊"/>
                        <m:endChr m:val="⌋"/>
                        <m:ctrlPr>
                          <a:rPr lang="en-GB" sz="2600" b="0" i="1" noProof="0" smtClean="0">
                            <a:latin typeface="Cambria Math" panose="02040503050406030204" pitchFamily="18" charset="0"/>
                          </a:rPr>
                        </m:ctrlPr>
                      </m:dPr>
                      <m:e>
                        <m:sSup>
                          <m:sSupPr>
                            <m:ctrlPr>
                              <a:rPr lang="en-GB" sz="2600" b="0" i="1" noProof="0" smtClean="0">
                                <a:latin typeface="Cambria Math" panose="02040503050406030204" pitchFamily="18" charset="0"/>
                              </a:rPr>
                            </m:ctrlPr>
                          </m:sSupPr>
                          <m:e>
                            <m:r>
                              <a:rPr lang="en-GB" sz="2600" b="0" i="1" noProof="0" smtClean="0">
                                <a:latin typeface="Cambria Math" panose="02040503050406030204" pitchFamily="18" charset="0"/>
                              </a:rPr>
                              <m:t>2</m:t>
                            </m:r>
                          </m:e>
                          <m:sup>
                            <m:r>
                              <a:rPr lang="en-GB" sz="2600" b="0" i="1" noProof="0" smtClean="0">
                                <a:latin typeface="Cambria Math" panose="02040503050406030204" pitchFamily="18" charset="0"/>
                              </a:rPr>
                              <m:t>𝑛</m:t>
                            </m:r>
                          </m:sup>
                        </m:sSup>
                        <m:r>
                          <a:rPr lang="en-GB" sz="2600" b="0" i="1" noProof="0" smtClean="0">
                            <a:latin typeface="Cambria Math" panose="02040503050406030204" pitchFamily="18" charset="0"/>
                          </a:rPr>
                          <m:t>/</m:t>
                        </m:r>
                        <m:r>
                          <a:rPr lang="en-GB" sz="2600" b="0" i="1" noProof="0" smtClean="0">
                            <a:latin typeface="Cambria Math" panose="02040503050406030204" pitchFamily="18" charset="0"/>
                          </a:rPr>
                          <m:t>𝑚</m:t>
                        </m:r>
                      </m:e>
                    </m:d>
                  </m:oMath>
                </a14:m>
                <a:endParaRPr lang="en-GB" sz="2600" noProof="0" dirty="0"/>
              </a:p>
            </p:txBody>
          </p:sp>
        </mc:Choice>
        <mc:Fallback xmlns="">
          <p:sp>
            <p:nvSpPr>
              <p:cNvPr id="3" name="Inhaltsplatzhalter 2">
                <a:extLst>
                  <a:ext uri="{FF2B5EF4-FFF2-40B4-BE49-F238E27FC236}">
                    <a16:creationId xmlns:a16="http://schemas.microsoft.com/office/drawing/2014/main" id="{5E8EECE5-3026-42F3-76DC-8536BA5E18EE}"/>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GB">
                    <a:noFill/>
                  </a:rPr>
                  <a:t> </a:t>
                </a:r>
              </a:p>
            </p:txBody>
          </p:sp>
        </mc:Fallback>
      </mc:AlternateContent>
    </p:spTree>
    <p:extLst>
      <p:ext uri="{BB962C8B-B14F-4D97-AF65-F5344CB8AC3E}">
        <p14:creationId xmlns:p14="http://schemas.microsoft.com/office/powerpoint/2010/main" val="390913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DCA4-0D8D-F60E-C7C2-6C842BD752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11A01B-F9E8-F560-F0EC-D0A2E73E15FD}"/>
              </a:ext>
            </a:extLst>
          </p:cNvPr>
          <p:cNvSpPr>
            <a:spLocks noGrp="1"/>
          </p:cNvSpPr>
          <p:nvPr>
            <p:ph type="title"/>
          </p:nvPr>
        </p:nvSpPr>
        <p:spPr/>
        <p:txBody>
          <a:bodyPr/>
          <a:lstStyle/>
          <a:p>
            <a:r>
              <a:rPr lang="en-GB" dirty="0"/>
              <a:t>DRAMatic vs. Previous Work</a:t>
            </a:r>
            <a:endParaRPr lang="en-GB" noProof="0" dirty="0"/>
          </a:p>
        </p:txBody>
      </p:sp>
      <p:pic>
        <p:nvPicPr>
          <p:cNvPr id="8" name="Grafik 7">
            <a:extLst>
              <a:ext uri="{FF2B5EF4-FFF2-40B4-BE49-F238E27FC236}">
                <a16:creationId xmlns:a16="http://schemas.microsoft.com/office/drawing/2014/main" id="{CC4637FE-10BA-E188-0737-B0E1D1B80A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7320" y="1690688"/>
            <a:ext cx="7417359" cy="4320000"/>
          </a:xfrm>
          <a:prstGeom prst="rect">
            <a:avLst/>
          </a:prstGeom>
        </p:spPr>
      </p:pic>
    </p:spTree>
    <p:extLst>
      <p:ext uri="{BB962C8B-B14F-4D97-AF65-F5344CB8AC3E}">
        <p14:creationId xmlns:p14="http://schemas.microsoft.com/office/powerpoint/2010/main" val="181170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529E-4CDE-4DAE-5E7E-0664968918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C81260-BA7A-89CF-FE19-35457A9A6272}"/>
              </a:ext>
            </a:extLst>
          </p:cNvPr>
          <p:cNvSpPr>
            <a:spLocks noGrp="1"/>
          </p:cNvSpPr>
          <p:nvPr>
            <p:ph type="title"/>
          </p:nvPr>
        </p:nvSpPr>
        <p:spPr/>
        <p:txBody>
          <a:bodyPr/>
          <a:lstStyle/>
          <a:p>
            <a:r>
              <a:rPr lang="en-GB" noProof="0" dirty="0"/>
              <a:t>Scenario: Cloud Computing</a:t>
            </a:r>
          </a:p>
        </p:txBody>
      </p:sp>
      <p:pic>
        <p:nvPicPr>
          <p:cNvPr id="5" name="Inhaltsplatzhalter 4" descr="Synchronisierende Cloud Silhouette">
            <a:extLst>
              <a:ext uri="{FF2B5EF4-FFF2-40B4-BE49-F238E27FC236}">
                <a16:creationId xmlns:a16="http://schemas.microsoft.com/office/drawing/2014/main" id="{095007F2-1E48-E167-F062-DFB274F0D88B}"/>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198328" y="3367209"/>
            <a:ext cx="914400" cy="914400"/>
          </a:xfrm>
        </p:spPr>
      </p:pic>
      <p:pic>
        <p:nvPicPr>
          <p:cNvPr id="7" name="Grafik 6" descr="Server Silhouette">
            <a:extLst>
              <a:ext uri="{FF2B5EF4-FFF2-40B4-BE49-F238E27FC236}">
                <a16:creationId xmlns:a16="http://schemas.microsoft.com/office/drawing/2014/main" id="{A2A0DDE3-B339-313E-78F9-8C15DFC65B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3928" y="3367209"/>
            <a:ext cx="914400" cy="914400"/>
          </a:xfrm>
          <a:prstGeom prst="rect">
            <a:avLst/>
          </a:prstGeom>
        </p:spPr>
      </p:pic>
      <p:pic>
        <p:nvPicPr>
          <p:cNvPr id="9" name="Grafik 8" descr="Laptop Silhouette">
            <a:extLst>
              <a:ext uri="{FF2B5EF4-FFF2-40B4-BE49-F238E27FC236}">
                <a16:creationId xmlns:a16="http://schemas.microsoft.com/office/drawing/2014/main" id="{52E15460-A11B-5A67-CEBE-D993E2A542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0035" y="3367209"/>
            <a:ext cx="914400" cy="914400"/>
          </a:xfrm>
          <a:prstGeom prst="rect">
            <a:avLst/>
          </a:prstGeom>
        </p:spPr>
      </p:pic>
      <p:pic>
        <p:nvPicPr>
          <p:cNvPr id="11" name="Grafik 10" descr="Büromitarbeiterin Silhouette">
            <a:extLst>
              <a:ext uri="{FF2B5EF4-FFF2-40B4-BE49-F238E27FC236}">
                <a16:creationId xmlns:a16="http://schemas.microsoft.com/office/drawing/2014/main" id="{6324639C-D755-0B36-9C04-F8EA75F902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5635" y="3367209"/>
            <a:ext cx="914400" cy="914400"/>
          </a:xfrm>
          <a:prstGeom prst="rect">
            <a:avLst/>
          </a:prstGeom>
        </p:spPr>
      </p:pic>
      <p:cxnSp>
        <p:nvCxnSpPr>
          <p:cNvPr id="13" name="Gerade Verbindung mit Pfeil 12">
            <a:extLst>
              <a:ext uri="{FF2B5EF4-FFF2-40B4-BE49-F238E27FC236}">
                <a16:creationId xmlns:a16="http://schemas.microsoft.com/office/drawing/2014/main" id="{EB10257D-E5A0-F24E-8AA2-D407D648EC84}"/>
              </a:ext>
            </a:extLst>
          </p:cNvPr>
          <p:cNvCxnSpPr>
            <a:cxnSpLocks/>
          </p:cNvCxnSpPr>
          <p:nvPr/>
        </p:nvCxnSpPr>
        <p:spPr>
          <a:xfrm>
            <a:off x="3584435" y="3308350"/>
            <a:ext cx="36994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3A941E4B-3C2A-D125-5A79-751ABB19737D}"/>
              </a:ext>
            </a:extLst>
          </p:cNvPr>
          <p:cNvSpPr txBox="1"/>
          <p:nvPr/>
        </p:nvSpPr>
        <p:spPr>
          <a:xfrm>
            <a:off x="4889401" y="2939018"/>
            <a:ext cx="1077539" cy="369332"/>
          </a:xfrm>
          <a:prstGeom prst="rect">
            <a:avLst/>
          </a:prstGeom>
          <a:noFill/>
        </p:spPr>
        <p:txBody>
          <a:bodyPr wrap="none" rtlCol="0">
            <a:spAutoFit/>
          </a:bodyPr>
          <a:lstStyle/>
          <a:p>
            <a:r>
              <a:rPr lang="en-GB" noProof="0" dirty="0"/>
              <a:t>1. Send x</a:t>
            </a:r>
          </a:p>
        </p:txBody>
      </p:sp>
      <p:sp>
        <p:nvSpPr>
          <p:cNvPr id="15" name="Textfeld 14">
            <a:extLst>
              <a:ext uri="{FF2B5EF4-FFF2-40B4-BE49-F238E27FC236}">
                <a16:creationId xmlns:a16="http://schemas.microsoft.com/office/drawing/2014/main" id="{D87EBA53-B49D-5A30-8665-2BD53383958F}"/>
              </a:ext>
            </a:extLst>
          </p:cNvPr>
          <p:cNvSpPr txBox="1"/>
          <p:nvPr/>
        </p:nvSpPr>
        <p:spPr>
          <a:xfrm>
            <a:off x="9255461" y="3501243"/>
            <a:ext cx="1358513" cy="646331"/>
          </a:xfrm>
          <a:prstGeom prst="rect">
            <a:avLst/>
          </a:prstGeom>
          <a:noFill/>
        </p:spPr>
        <p:txBody>
          <a:bodyPr wrap="none" rtlCol="0">
            <a:spAutoFit/>
          </a:bodyPr>
          <a:lstStyle/>
          <a:p>
            <a:r>
              <a:rPr lang="en-GB" noProof="0" dirty="0"/>
              <a:t>2. Compute</a:t>
            </a:r>
          </a:p>
          <a:p>
            <a:r>
              <a:rPr lang="en-GB" noProof="0" dirty="0"/>
              <a:t>y = f(x)</a:t>
            </a:r>
          </a:p>
        </p:txBody>
      </p:sp>
      <p:cxnSp>
        <p:nvCxnSpPr>
          <p:cNvPr id="17" name="Gerade Verbindung mit Pfeil 16">
            <a:extLst>
              <a:ext uri="{FF2B5EF4-FFF2-40B4-BE49-F238E27FC236}">
                <a16:creationId xmlns:a16="http://schemas.microsoft.com/office/drawing/2014/main" id="{111429BA-F006-EE51-9FA9-96B7B91DCAB3}"/>
              </a:ext>
            </a:extLst>
          </p:cNvPr>
          <p:cNvCxnSpPr>
            <a:cxnSpLocks/>
          </p:cNvCxnSpPr>
          <p:nvPr/>
        </p:nvCxnSpPr>
        <p:spPr>
          <a:xfrm flipH="1">
            <a:off x="3584435" y="4281609"/>
            <a:ext cx="36994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74A3790C-7F03-1723-A1C3-05846A42E804}"/>
              </a:ext>
            </a:extLst>
          </p:cNvPr>
          <p:cNvSpPr txBox="1"/>
          <p:nvPr/>
        </p:nvSpPr>
        <p:spPr>
          <a:xfrm>
            <a:off x="4627710" y="4281608"/>
            <a:ext cx="1612942" cy="369332"/>
          </a:xfrm>
          <a:prstGeom prst="rect">
            <a:avLst/>
          </a:prstGeom>
          <a:noFill/>
        </p:spPr>
        <p:txBody>
          <a:bodyPr wrap="none" rtlCol="0">
            <a:spAutoFit/>
          </a:bodyPr>
          <a:lstStyle/>
          <a:p>
            <a:r>
              <a:rPr lang="en-GB" noProof="0" dirty="0"/>
              <a:t>3. Send back y</a:t>
            </a:r>
          </a:p>
        </p:txBody>
      </p:sp>
      <p:sp>
        <p:nvSpPr>
          <p:cNvPr id="19" name="Textfeld 18">
            <a:extLst>
              <a:ext uri="{FF2B5EF4-FFF2-40B4-BE49-F238E27FC236}">
                <a16:creationId xmlns:a16="http://schemas.microsoft.com/office/drawing/2014/main" id="{FF6B466A-E06A-1129-475A-85ACFF57D49A}"/>
              </a:ext>
            </a:extLst>
          </p:cNvPr>
          <p:cNvSpPr txBox="1"/>
          <p:nvPr/>
        </p:nvSpPr>
        <p:spPr>
          <a:xfrm>
            <a:off x="2052374" y="3123684"/>
            <a:ext cx="320922" cy="369332"/>
          </a:xfrm>
          <a:prstGeom prst="rect">
            <a:avLst/>
          </a:prstGeom>
          <a:noFill/>
        </p:spPr>
        <p:txBody>
          <a:bodyPr wrap="none" rtlCol="0">
            <a:spAutoFit/>
          </a:bodyPr>
          <a:lstStyle/>
          <a:p>
            <a:r>
              <a:rPr lang="en-GB" noProof="0" dirty="0"/>
              <a:t>A</a:t>
            </a:r>
          </a:p>
        </p:txBody>
      </p:sp>
      <p:sp>
        <p:nvSpPr>
          <p:cNvPr id="20" name="Textfeld 19">
            <a:extLst>
              <a:ext uri="{FF2B5EF4-FFF2-40B4-BE49-F238E27FC236}">
                <a16:creationId xmlns:a16="http://schemas.microsoft.com/office/drawing/2014/main" id="{38C0D2A5-8A52-3124-CE95-CAFEFE1EE2B8}"/>
              </a:ext>
            </a:extLst>
          </p:cNvPr>
          <p:cNvSpPr txBox="1"/>
          <p:nvPr/>
        </p:nvSpPr>
        <p:spPr>
          <a:xfrm>
            <a:off x="8483045" y="3123684"/>
            <a:ext cx="344966" cy="369332"/>
          </a:xfrm>
          <a:prstGeom prst="rect">
            <a:avLst/>
          </a:prstGeom>
          <a:noFill/>
        </p:spPr>
        <p:txBody>
          <a:bodyPr wrap="none" rtlCol="0">
            <a:spAutoFit/>
          </a:bodyPr>
          <a:lstStyle/>
          <a:p>
            <a:r>
              <a:rPr lang="en-GB" noProof="0" dirty="0"/>
              <a:t>C</a:t>
            </a:r>
          </a:p>
        </p:txBody>
      </p:sp>
    </p:spTree>
    <p:extLst>
      <p:ext uri="{BB962C8B-B14F-4D97-AF65-F5344CB8AC3E}">
        <p14:creationId xmlns:p14="http://schemas.microsoft.com/office/powerpoint/2010/main" val="404703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1341-9EDC-2214-E8F7-2C708EF2D2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2C65CA-88D9-E3E5-BA19-7E5777E79B79}"/>
              </a:ext>
            </a:extLst>
          </p:cNvPr>
          <p:cNvSpPr>
            <a:spLocks noGrp="1"/>
          </p:cNvSpPr>
          <p:nvPr>
            <p:ph type="title"/>
          </p:nvPr>
        </p:nvSpPr>
        <p:spPr/>
        <p:txBody>
          <a:bodyPr/>
          <a:lstStyle/>
          <a:p>
            <a:r>
              <a:rPr lang="en-GB" dirty="0"/>
              <a:t>DRAMatic vs. SEAL (CPU)</a:t>
            </a:r>
            <a:endParaRPr lang="en-GB" noProof="0" dirty="0"/>
          </a:p>
        </p:txBody>
      </p:sp>
      <p:pic>
        <p:nvPicPr>
          <p:cNvPr id="8" name="Grafik 7">
            <a:extLst>
              <a:ext uri="{FF2B5EF4-FFF2-40B4-BE49-F238E27FC236}">
                <a16:creationId xmlns:a16="http://schemas.microsoft.com/office/drawing/2014/main" id="{6B9C6509-B544-819A-1A72-D1E9CC208B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1170" y="1690688"/>
            <a:ext cx="8669659" cy="4320000"/>
          </a:xfrm>
          <a:prstGeom prst="rect">
            <a:avLst/>
          </a:prstGeom>
        </p:spPr>
      </p:pic>
    </p:spTree>
    <p:extLst>
      <p:ext uri="{BB962C8B-B14F-4D97-AF65-F5344CB8AC3E}">
        <p14:creationId xmlns:p14="http://schemas.microsoft.com/office/powerpoint/2010/main" val="41304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1B2E-8722-415B-9277-84F902888D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4E7B20-D5F5-1F60-6272-E17C3A90929A}"/>
              </a:ext>
            </a:extLst>
          </p:cNvPr>
          <p:cNvSpPr>
            <a:spLocks noGrp="1"/>
          </p:cNvSpPr>
          <p:nvPr>
            <p:ph type="title"/>
          </p:nvPr>
        </p:nvSpPr>
        <p:spPr/>
        <p:txBody>
          <a:bodyPr/>
          <a:lstStyle/>
          <a:p>
            <a:r>
              <a:rPr lang="en-GB" dirty="0"/>
              <a:t>DRAMatic vs. SEAL (CPU)</a:t>
            </a:r>
            <a:endParaRPr lang="en-GB" noProof="0" dirty="0"/>
          </a:p>
        </p:txBody>
      </p:sp>
      <p:pic>
        <p:nvPicPr>
          <p:cNvPr id="8" name="Grafik 7">
            <a:extLst>
              <a:ext uri="{FF2B5EF4-FFF2-40B4-BE49-F238E27FC236}">
                <a16:creationId xmlns:a16="http://schemas.microsoft.com/office/drawing/2014/main" id="{2D73250D-CF05-19E1-A4EE-4A2098BDE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5168" y="1690688"/>
            <a:ext cx="7801663" cy="4320000"/>
          </a:xfrm>
          <a:prstGeom prst="rect">
            <a:avLst/>
          </a:prstGeom>
        </p:spPr>
      </p:pic>
    </p:spTree>
    <p:extLst>
      <p:ext uri="{BB962C8B-B14F-4D97-AF65-F5344CB8AC3E}">
        <p14:creationId xmlns:p14="http://schemas.microsoft.com/office/powerpoint/2010/main" val="213945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8BF57-B1C0-CABD-1E93-3A16942B7398}"/>
              </a:ext>
            </a:extLst>
          </p:cNvPr>
          <p:cNvSpPr>
            <a:spLocks noGrp="1"/>
          </p:cNvSpPr>
          <p:nvPr>
            <p:ph type="title"/>
          </p:nvPr>
        </p:nvSpPr>
        <p:spPr/>
        <p:txBody>
          <a:bodyPr/>
          <a:lstStyle/>
          <a:p>
            <a:r>
              <a:rPr lang="en-GB" dirty="0"/>
              <a:t>Boosting Performance with Hardware Extensions</a:t>
            </a:r>
            <a:endParaRPr lang="en-US" dirty="0"/>
          </a:p>
        </p:txBody>
      </p:sp>
      <p:sp>
        <p:nvSpPr>
          <p:cNvPr id="3" name="Inhaltsplatzhalter 2">
            <a:extLst>
              <a:ext uri="{FF2B5EF4-FFF2-40B4-BE49-F238E27FC236}">
                <a16:creationId xmlns:a16="http://schemas.microsoft.com/office/drawing/2014/main" id="{47C6D5BA-BB25-211C-820E-C9B16618EAEC}"/>
              </a:ext>
            </a:extLst>
          </p:cNvPr>
          <p:cNvSpPr>
            <a:spLocks noGrp="1"/>
          </p:cNvSpPr>
          <p:nvPr>
            <p:ph idx="1"/>
          </p:nvPr>
        </p:nvSpPr>
        <p:spPr/>
        <p:txBody>
          <a:bodyPr/>
          <a:lstStyle/>
          <a:p>
            <a:r>
              <a:rPr lang="en-US" dirty="0"/>
              <a:t>Major bottleneck: weak multiplication on DPUs</a:t>
            </a:r>
          </a:p>
          <a:p>
            <a:pPr lvl="1"/>
            <a:r>
              <a:rPr lang="en-US" dirty="0"/>
              <a:t>Custom optimized routine still takes 21 cycles</a:t>
            </a:r>
          </a:p>
          <a:p>
            <a:pPr lvl="1"/>
            <a:r>
              <a:rPr lang="en-US" dirty="0"/>
              <a:t>Modern CPUs only need a single cycle (or less, cf. SIMD)</a:t>
            </a:r>
          </a:p>
          <a:p>
            <a:r>
              <a:rPr lang="en-US" dirty="0"/>
              <a:t>Idea: test with fast dummy routines</a:t>
            </a:r>
          </a:p>
          <a:p>
            <a:pPr lvl="1"/>
            <a:r>
              <a:rPr lang="en-US" dirty="0"/>
              <a:t>These are 9 to 10 times faster (still slow compared to CPU)</a:t>
            </a:r>
          </a:p>
          <a:p>
            <a:pPr lvl="1"/>
            <a:r>
              <a:rPr lang="en-GB" dirty="0"/>
              <a:t>Demonstrate potential speed-ups due to faster multiplications</a:t>
            </a:r>
            <a:endParaRPr lang="en-US" dirty="0"/>
          </a:p>
        </p:txBody>
      </p:sp>
    </p:spTree>
    <p:extLst>
      <p:ext uri="{BB962C8B-B14F-4D97-AF65-F5344CB8AC3E}">
        <p14:creationId xmlns:p14="http://schemas.microsoft.com/office/powerpoint/2010/main" val="3988580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DBE81-92CC-7C87-0955-9E0FFB6399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FFB5CA-2703-A70E-A3EE-310908FFD608}"/>
              </a:ext>
            </a:extLst>
          </p:cNvPr>
          <p:cNvSpPr>
            <a:spLocks noGrp="1"/>
          </p:cNvSpPr>
          <p:nvPr>
            <p:ph type="title"/>
          </p:nvPr>
        </p:nvSpPr>
        <p:spPr>
          <a:xfrm>
            <a:off x="838199" y="365125"/>
            <a:ext cx="10635343" cy="1325563"/>
          </a:xfrm>
        </p:spPr>
        <p:txBody>
          <a:bodyPr/>
          <a:lstStyle/>
          <a:p>
            <a:r>
              <a:rPr lang="en-GB" dirty="0"/>
              <a:t>Performance with Fast Dummy Multiplications</a:t>
            </a:r>
            <a:endParaRPr lang="en-GB" noProof="0" dirty="0"/>
          </a:p>
        </p:txBody>
      </p:sp>
      <p:pic>
        <p:nvPicPr>
          <p:cNvPr id="8" name="Grafik 7">
            <a:extLst>
              <a:ext uri="{FF2B5EF4-FFF2-40B4-BE49-F238E27FC236}">
                <a16:creationId xmlns:a16="http://schemas.microsoft.com/office/drawing/2014/main" id="{83E6FBFC-1C3D-F7DD-D5DA-2B5F8FE3CE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76957" y="1690688"/>
            <a:ext cx="7838085" cy="4320000"/>
          </a:xfrm>
          <a:prstGeom prst="rect">
            <a:avLst/>
          </a:prstGeom>
        </p:spPr>
      </p:pic>
    </p:spTree>
    <p:extLst>
      <p:ext uri="{BB962C8B-B14F-4D97-AF65-F5344CB8AC3E}">
        <p14:creationId xmlns:p14="http://schemas.microsoft.com/office/powerpoint/2010/main" val="329260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C265B-3084-524A-E009-8D764F887D24}"/>
              </a:ext>
            </a:extLst>
          </p:cNvPr>
          <p:cNvSpPr>
            <a:spLocks noGrp="1"/>
          </p:cNvSpPr>
          <p:nvPr>
            <p:ph type="title"/>
          </p:nvPr>
        </p:nvSpPr>
        <p:spPr/>
        <p:txBody>
          <a:bodyPr/>
          <a:lstStyle/>
          <a:p>
            <a:r>
              <a:rPr lang="en-US" dirty="0"/>
              <a:t>Reducing Data Transfer Overhead</a:t>
            </a:r>
          </a:p>
        </p:txBody>
      </p:sp>
      <p:sp>
        <p:nvSpPr>
          <p:cNvPr id="3" name="Inhaltsplatzhalter 2">
            <a:extLst>
              <a:ext uri="{FF2B5EF4-FFF2-40B4-BE49-F238E27FC236}">
                <a16:creationId xmlns:a16="http://schemas.microsoft.com/office/drawing/2014/main" id="{83FD8B66-2792-80A7-01C3-92FC9AB7AEEE}"/>
              </a:ext>
            </a:extLst>
          </p:cNvPr>
          <p:cNvSpPr>
            <a:spLocks noGrp="1"/>
          </p:cNvSpPr>
          <p:nvPr>
            <p:ph idx="1"/>
          </p:nvPr>
        </p:nvSpPr>
        <p:spPr/>
        <p:txBody>
          <a:bodyPr/>
          <a:lstStyle/>
          <a:p>
            <a:r>
              <a:rPr lang="en-GB" dirty="0"/>
              <a:t>630 times reduced compared to previous work (MHY+)</a:t>
            </a:r>
          </a:p>
          <a:p>
            <a:r>
              <a:rPr lang="en-GB" dirty="0"/>
              <a:t>Still a problem, if DPU multiplication improves</a:t>
            </a:r>
          </a:p>
          <a:p>
            <a:pPr lvl="1"/>
            <a:r>
              <a:rPr lang="en-GB" dirty="0"/>
              <a:t>some operations (NTT) faster for SEAL</a:t>
            </a:r>
          </a:p>
          <a:p>
            <a:pPr lvl="1"/>
            <a:r>
              <a:rPr lang="en-GB" dirty="0"/>
              <a:t>other operations (BGV </a:t>
            </a:r>
            <a:r>
              <a:rPr lang="en-GB" dirty="0" err="1"/>
              <a:t>mul</a:t>
            </a:r>
            <a:r>
              <a:rPr lang="en-GB" dirty="0"/>
              <a:t>.) faster for DRAMatic</a:t>
            </a:r>
          </a:p>
          <a:p>
            <a:r>
              <a:rPr lang="en-GB" dirty="0"/>
              <a:t>Can we combine SEAL NTT &amp; DPU BGV? (hybrid computing)</a:t>
            </a:r>
          </a:p>
          <a:p>
            <a:pPr lvl="1"/>
            <a:r>
              <a:rPr lang="en-GB" dirty="0"/>
              <a:t>Not possible with current UPMEM PIM!</a:t>
            </a:r>
          </a:p>
          <a:p>
            <a:pPr lvl="1"/>
            <a:r>
              <a:rPr lang="en-GB" dirty="0"/>
              <a:t>CPU cannot operate directly on DPU memory</a:t>
            </a:r>
          </a:p>
          <a:p>
            <a:pPr lvl="1"/>
            <a:r>
              <a:rPr lang="en-GB" dirty="0"/>
              <a:t>Data must be copied to/from normal DRAM and transposed</a:t>
            </a:r>
          </a:p>
        </p:txBody>
      </p:sp>
    </p:spTree>
    <p:extLst>
      <p:ext uri="{BB962C8B-B14F-4D97-AF65-F5344CB8AC3E}">
        <p14:creationId xmlns:p14="http://schemas.microsoft.com/office/powerpoint/2010/main" val="360859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9396C-4B17-D828-621B-407E74D39A1B}"/>
              </a:ext>
            </a:extLst>
          </p:cNvPr>
          <p:cNvSpPr>
            <a:spLocks noGrp="1"/>
          </p:cNvSpPr>
          <p:nvPr>
            <p:ph type="title"/>
          </p:nvPr>
        </p:nvSpPr>
        <p:spPr/>
        <p:txBody>
          <a:bodyPr/>
          <a:lstStyle/>
          <a:p>
            <a:r>
              <a:rPr lang="en-GB" noProof="0" dirty="0"/>
              <a:t>Memory Layout</a:t>
            </a:r>
          </a:p>
        </p:txBody>
      </p:sp>
      <p:sp>
        <p:nvSpPr>
          <p:cNvPr id="3" name="Inhaltsplatzhalter 2">
            <a:extLst>
              <a:ext uri="{FF2B5EF4-FFF2-40B4-BE49-F238E27FC236}">
                <a16:creationId xmlns:a16="http://schemas.microsoft.com/office/drawing/2014/main" id="{C28DA408-9508-48CF-3D54-41950B815DF7}"/>
              </a:ext>
            </a:extLst>
          </p:cNvPr>
          <p:cNvSpPr>
            <a:spLocks noGrp="1"/>
          </p:cNvSpPr>
          <p:nvPr>
            <p:ph idx="1"/>
          </p:nvPr>
        </p:nvSpPr>
        <p:spPr>
          <a:xfrm>
            <a:off x="838200" y="1825625"/>
            <a:ext cx="4034051" cy="4351338"/>
          </a:xfrm>
        </p:spPr>
        <p:txBody>
          <a:bodyPr/>
          <a:lstStyle/>
          <a:p>
            <a:r>
              <a:rPr lang="en-GB" noProof="0" dirty="0"/>
              <a:t>Logically consecutive bytes are stored in different DRAM-chips</a:t>
            </a:r>
          </a:p>
          <a:p>
            <a:r>
              <a:rPr lang="en-GB" noProof="0" dirty="0"/>
              <a:t>Transposition step performed by UPMEM SDK</a:t>
            </a:r>
          </a:p>
        </p:txBody>
      </p:sp>
      <p:pic>
        <p:nvPicPr>
          <p:cNvPr id="4" name="Inhaltsplatzhalter 4" descr="Ein Bild, das Text, Screenshot, Diagramm, Design enthält.&#10;&#10;Automatisch generierte Beschreibung">
            <a:extLst>
              <a:ext uri="{FF2B5EF4-FFF2-40B4-BE49-F238E27FC236}">
                <a16:creationId xmlns:a16="http://schemas.microsoft.com/office/drawing/2014/main" id="{11C76AC3-3140-CE66-5C98-612943E1B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457" y="200532"/>
            <a:ext cx="5221303" cy="6456936"/>
          </a:xfrm>
          <a:prstGeom prst="rect">
            <a:avLst/>
          </a:prstGeom>
        </p:spPr>
      </p:pic>
    </p:spTree>
    <p:extLst>
      <p:ext uri="{BB962C8B-B14F-4D97-AF65-F5344CB8AC3E}">
        <p14:creationId xmlns:p14="http://schemas.microsoft.com/office/powerpoint/2010/main" val="348752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6562-EB96-F3C4-65B6-83E2C28BEE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8494352-D02E-4A1C-972F-3311B86FB49B}"/>
              </a:ext>
            </a:extLst>
          </p:cNvPr>
          <p:cNvSpPr>
            <a:spLocks noGrp="1"/>
          </p:cNvSpPr>
          <p:nvPr>
            <p:ph type="title"/>
          </p:nvPr>
        </p:nvSpPr>
        <p:spPr/>
        <p:txBody>
          <a:bodyPr/>
          <a:lstStyle/>
          <a:p>
            <a:r>
              <a:rPr lang="en-US" dirty="0"/>
              <a:t>Reducing Data Transfer Overhead</a:t>
            </a:r>
          </a:p>
        </p:txBody>
      </p:sp>
      <p:sp>
        <p:nvSpPr>
          <p:cNvPr id="3" name="Inhaltsplatzhalter 2">
            <a:extLst>
              <a:ext uri="{FF2B5EF4-FFF2-40B4-BE49-F238E27FC236}">
                <a16:creationId xmlns:a16="http://schemas.microsoft.com/office/drawing/2014/main" id="{3A9FCA00-A6A4-ADC9-6CFC-2B812203BE19}"/>
              </a:ext>
            </a:extLst>
          </p:cNvPr>
          <p:cNvSpPr>
            <a:spLocks noGrp="1"/>
          </p:cNvSpPr>
          <p:nvPr>
            <p:ph idx="1"/>
          </p:nvPr>
        </p:nvSpPr>
        <p:spPr/>
        <p:txBody>
          <a:bodyPr/>
          <a:lstStyle/>
          <a:p>
            <a:r>
              <a:rPr lang="en-GB" dirty="0"/>
              <a:t>We propose a hybrid computing system</a:t>
            </a:r>
          </a:p>
          <a:p>
            <a:pPr lvl="1"/>
            <a:r>
              <a:rPr lang="en-GB" dirty="0"/>
              <a:t>CPU can access DPU memory directly if DPUs are inactive</a:t>
            </a:r>
          </a:p>
          <a:p>
            <a:pPr lvl="1"/>
            <a:r>
              <a:rPr lang="en-GB" dirty="0"/>
              <a:t>CPU can do first computation steps</a:t>
            </a:r>
          </a:p>
          <a:p>
            <a:pPr lvl="1"/>
            <a:r>
              <a:rPr lang="en-GB" dirty="0"/>
              <a:t>DPUs can immediately continue</a:t>
            </a:r>
          </a:p>
          <a:p>
            <a:r>
              <a:rPr lang="en-GB" dirty="0"/>
              <a:t>CPU must finish its steps with memory transposition</a:t>
            </a:r>
          </a:p>
          <a:p>
            <a:pPr lvl="1"/>
            <a:r>
              <a:rPr lang="en-GB" dirty="0"/>
              <a:t>Transposition can often be combined with main computation</a:t>
            </a:r>
          </a:p>
          <a:p>
            <a:pPr lvl="1"/>
            <a:r>
              <a:rPr lang="en-GB" dirty="0"/>
              <a:t>No additional pass or copying</a:t>
            </a:r>
          </a:p>
          <a:p>
            <a:r>
              <a:rPr lang="en-GB" dirty="0"/>
              <a:t>Greatly reduced transfer overhead</a:t>
            </a:r>
          </a:p>
          <a:p>
            <a:pPr lvl="1"/>
            <a:r>
              <a:rPr lang="en-GB" dirty="0"/>
              <a:t>PIM as “memory that can compute”</a:t>
            </a:r>
          </a:p>
          <a:p>
            <a:pPr lvl="1"/>
            <a:r>
              <a:rPr lang="en-GB" dirty="0"/>
              <a:t>Instead of a discrete accelerator</a:t>
            </a:r>
          </a:p>
        </p:txBody>
      </p:sp>
    </p:spTree>
    <p:extLst>
      <p:ext uri="{BB962C8B-B14F-4D97-AF65-F5344CB8AC3E}">
        <p14:creationId xmlns:p14="http://schemas.microsoft.com/office/powerpoint/2010/main" val="64896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7FB3-E03F-CC75-44F6-CD56E70D075F}"/>
              </a:ext>
            </a:extLst>
          </p:cNvPr>
          <p:cNvSpPr>
            <a:spLocks noGrp="1"/>
          </p:cNvSpPr>
          <p:nvPr>
            <p:ph type="title"/>
          </p:nvPr>
        </p:nvSpPr>
        <p:spPr/>
        <p:txBody>
          <a:bodyPr/>
          <a:lstStyle/>
          <a:p>
            <a:r>
              <a:rPr lang="en-US" noProof="0" dirty="0"/>
              <a:t>Conclusion</a:t>
            </a:r>
          </a:p>
        </p:txBody>
      </p:sp>
      <p:sp>
        <p:nvSpPr>
          <p:cNvPr id="3" name="Inhaltsplatzhalter 2">
            <a:extLst>
              <a:ext uri="{FF2B5EF4-FFF2-40B4-BE49-F238E27FC236}">
                <a16:creationId xmlns:a16="http://schemas.microsoft.com/office/drawing/2014/main" id="{7CD45152-BC82-9F38-BE42-10467CBE8E91}"/>
              </a:ext>
            </a:extLst>
          </p:cNvPr>
          <p:cNvSpPr>
            <a:spLocks noGrp="1"/>
          </p:cNvSpPr>
          <p:nvPr>
            <p:ph idx="1"/>
          </p:nvPr>
        </p:nvSpPr>
        <p:spPr/>
        <p:txBody>
          <a:bodyPr>
            <a:normAutofit lnSpcReduction="10000"/>
          </a:bodyPr>
          <a:lstStyle/>
          <a:p>
            <a:r>
              <a:rPr lang="en-US" noProof="0" dirty="0"/>
              <a:t>DRAMatic: efficient NTT and BGV </a:t>
            </a:r>
            <a:r>
              <a:rPr lang="en-US" noProof="0" dirty="0" err="1"/>
              <a:t>mul</a:t>
            </a:r>
            <a:r>
              <a:rPr lang="en-US" noProof="0" dirty="0"/>
              <a:t>. directly on UPMEM PIM</a:t>
            </a:r>
          </a:p>
          <a:p>
            <a:r>
              <a:rPr lang="en-GB" dirty="0"/>
              <a:t>334 times faster than previous work</a:t>
            </a:r>
          </a:p>
          <a:p>
            <a:pPr lvl="1"/>
            <a:r>
              <a:rPr lang="en-GB" dirty="0"/>
              <a:t>Close the gap to SEAL (still 7x slower)</a:t>
            </a:r>
          </a:p>
          <a:p>
            <a:r>
              <a:rPr lang="en-US" dirty="0"/>
              <a:t>Major bottleneck: weak multiplication on DPUs</a:t>
            </a:r>
          </a:p>
          <a:p>
            <a:pPr lvl="1"/>
            <a:r>
              <a:rPr lang="en-US" dirty="0"/>
              <a:t>With dummy multiplication: some operations</a:t>
            </a:r>
            <a:br>
              <a:rPr lang="en-US" dirty="0"/>
            </a:br>
            <a:r>
              <a:rPr lang="en-US" dirty="0"/>
              <a:t>faster than SEAL</a:t>
            </a:r>
          </a:p>
          <a:p>
            <a:r>
              <a:rPr lang="en-GB" dirty="0"/>
              <a:t>Proposed hybrid computing</a:t>
            </a:r>
          </a:p>
          <a:p>
            <a:pPr lvl="1"/>
            <a:r>
              <a:rPr lang="en-GB" dirty="0"/>
              <a:t>Reduced transfer overhead</a:t>
            </a:r>
          </a:p>
          <a:p>
            <a:pPr lvl="1"/>
            <a:r>
              <a:rPr lang="en-GB" dirty="0"/>
              <a:t>Some operations on CPU, others on DPUs</a:t>
            </a:r>
          </a:p>
          <a:p>
            <a:r>
              <a:rPr lang="en-GB" dirty="0"/>
              <a:t>Future work: 2D NTT?</a:t>
            </a:r>
          </a:p>
        </p:txBody>
      </p:sp>
      <p:pic>
        <p:nvPicPr>
          <p:cNvPr id="5" name="Grafik 4">
            <a:extLst>
              <a:ext uri="{FF2B5EF4-FFF2-40B4-BE49-F238E27FC236}">
                <a16:creationId xmlns:a16="http://schemas.microsoft.com/office/drawing/2014/main" id="{5C52EFC2-9250-01F0-41AD-317DBCCD4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800" y="3429000"/>
            <a:ext cx="2160000" cy="2160000"/>
          </a:xfrm>
          <a:prstGeom prst="rect">
            <a:avLst/>
          </a:prstGeom>
        </p:spPr>
      </p:pic>
      <p:sp>
        <p:nvSpPr>
          <p:cNvPr id="6" name="Textfeld 5">
            <a:extLst>
              <a:ext uri="{FF2B5EF4-FFF2-40B4-BE49-F238E27FC236}">
                <a16:creationId xmlns:a16="http://schemas.microsoft.com/office/drawing/2014/main" id="{24A56DEE-F0FF-499D-7103-9597B28EA667}"/>
              </a:ext>
            </a:extLst>
          </p:cNvPr>
          <p:cNvSpPr txBox="1"/>
          <p:nvPr/>
        </p:nvSpPr>
        <p:spPr>
          <a:xfrm>
            <a:off x="9193800" y="5589000"/>
            <a:ext cx="2824029" cy="646331"/>
          </a:xfrm>
          <a:prstGeom prst="rect">
            <a:avLst/>
          </a:prstGeom>
          <a:noFill/>
        </p:spPr>
        <p:txBody>
          <a:bodyPr wrap="square" rtlCol="0">
            <a:spAutoFit/>
          </a:bodyPr>
          <a:lstStyle/>
          <a:p>
            <a:r>
              <a:rPr lang="en-US" dirty="0"/>
              <a:t>Link to the paper:</a:t>
            </a:r>
            <a:br>
              <a:rPr lang="en-US" dirty="0"/>
            </a:br>
            <a:r>
              <a:rPr lang="en-US" dirty="0"/>
              <a:t>arxiv.org/abs/2602.12433</a:t>
            </a:r>
          </a:p>
        </p:txBody>
      </p:sp>
    </p:spTree>
    <p:extLst>
      <p:ext uri="{BB962C8B-B14F-4D97-AF65-F5344CB8AC3E}">
        <p14:creationId xmlns:p14="http://schemas.microsoft.com/office/powerpoint/2010/main" val="3051314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7CC12-5A82-9713-E266-48865CE31A4B}"/>
              </a:ext>
            </a:extLst>
          </p:cNvPr>
          <p:cNvSpPr>
            <a:spLocks noGrp="1"/>
          </p:cNvSpPr>
          <p:nvPr>
            <p:ph type="title"/>
          </p:nvPr>
        </p:nvSpPr>
        <p:spPr/>
        <p:txBody>
          <a:bodyPr/>
          <a:lstStyle/>
          <a:p>
            <a:r>
              <a:rPr lang="en-US" dirty="0"/>
              <a:t>Following: Backup Slides</a:t>
            </a:r>
          </a:p>
        </p:txBody>
      </p:sp>
      <p:sp>
        <p:nvSpPr>
          <p:cNvPr id="3" name="Inhaltsplatzhalter 2">
            <a:extLst>
              <a:ext uri="{FF2B5EF4-FFF2-40B4-BE49-F238E27FC236}">
                <a16:creationId xmlns:a16="http://schemas.microsoft.com/office/drawing/2014/main" id="{384292B0-9B9B-AF8B-6D3F-00C72BCAAD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0387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831A66-0F4E-82C1-0644-0998C963894A}"/>
              </a:ext>
            </a:extLst>
          </p:cNvPr>
          <p:cNvSpPr>
            <a:spLocks noGrp="1"/>
          </p:cNvSpPr>
          <p:nvPr>
            <p:ph type="title"/>
          </p:nvPr>
        </p:nvSpPr>
        <p:spPr/>
        <p:txBody>
          <a:bodyPr/>
          <a:lstStyle/>
          <a:p>
            <a:r>
              <a:rPr lang="en-US" dirty="0"/>
              <a:t>Test Systems</a:t>
            </a:r>
          </a:p>
        </p:txBody>
      </p:sp>
      <p:sp>
        <p:nvSpPr>
          <p:cNvPr id="3" name="Inhaltsplatzhalter 2">
            <a:extLst>
              <a:ext uri="{FF2B5EF4-FFF2-40B4-BE49-F238E27FC236}">
                <a16:creationId xmlns:a16="http://schemas.microsoft.com/office/drawing/2014/main" id="{24592274-33DB-90CF-D7EC-0CE3C6E3E564}"/>
              </a:ext>
            </a:extLst>
          </p:cNvPr>
          <p:cNvSpPr>
            <a:spLocks noGrp="1"/>
          </p:cNvSpPr>
          <p:nvPr>
            <p:ph idx="1"/>
          </p:nvPr>
        </p:nvSpPr>
        <p:spPr/>
        <p:txBody>
          <a:bodyPr/>
          <a:lstStyle/>
          <a:p>
            <a:r>
              <a:rPr lang="en-US" dirty="0"/>
              <a:t>PIM test machine:</a:t>
            </a:r>
          </a:p>
          <a:p>
            <a:pPr lvl="1"/>
            <a:r>
              <a:rPr lang="en-GB" dirty="0"/>
              <a:t>Two Intel® Xeon® Silver 4216 CPUs</a:t>
            </a:r>
          </a:p>
          <a:p>
            <a:pPr lvl="1"/>
            <a:r>
              <a:rPr lang="en-GB" dirty="0"/>
              <a:t>256 GB of standard DDR4 memory</a:t>
            </a:r>
          </a:p>
          <a:p>
            <a:pPr lvl="1"/>
            <a:r>
              <a:rPr lang="en-GB" dirty="0"/>
              <a:t>4 UPMEM PIM DIMMs: 32 GB, 8 DPU ranks, and 512 DPUs (509 usable)</a:t>
            </a:r>
          </a:p>
          <a:p>
            <a:r>
              <a:rPr lang="en-GB" dirty="0"/>
              <a:t>SEAL test machine:</a:t>
            </a:r>
          </a:p>
          <a:p>
            <a:pPr lvl="1"/>
            <a:r>
              <a:rPr lang="en-GB" dirty="0"/>
              <a:t>Intel® Xeon® Gold 5415+ CPU</a:t>
            </a:r>
          </a:p>
          <a:p>
            <a:pPr lvl="1"/>
            <a:r>
              <a:rPr lang="en-GB" dirty="0"/>
              <a:t>128 GB of DDR5 memory</a:t>
            </a:r>
            <a:endParaRPr lang="en-US" dirty="0"/>
          </a:p>
        </p:txBody>
      </p:sp>
    </p:spTree>
    <p:extLst>
      <p:ext uri="{BB962C8B-B14F-4D97-AF65-F5344CB8AC3E}">
        <p14:creationId xmlns:p14="http://schemas.microsoft.com/office/powerpoint/2010/main" val="370111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8B615-6B81-6F8F-5A17-B20835309A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D40CAF-7ED2-61D6-E9CD-1128CEE23414}"/>
              </a:ext>
            </a:extLst>
          </p:cNvPr>
          <p:cNvSpPr>
            <a:spLocks noGrp="1"/>
          </p:cNvSpPr>
          <p:nvPr>
            <p:ph type="title"/>
          </p:nvPr>
        </p:nvSpPr>
        <p:spPr/>
        <p:txBody>
          <a:bodyPr/>
          <a:lstStyle/>
          <a:p>
            <a:r>
              <a:rPr lang="en-GB" noProof="0" dirty="0"/>
              <a:t>Cloud Computing using FHE</a:t>
            </a:r>
          </a:p>
        </p:txBody>
      </p:sp>
      <p:pic>
        <p:nvPicPr>
          <p:cNvPr id="9" name="Grafik 8" descr="Laptop Silhouette">
            <a:extLst>
              <a:ext uri="{FF2B5EF4-FFF2-40B4-BE49-F238E27FC236}">
                <a16:creationId xmlns:a16="http://schemas.microsoft.com/office/drawing/2014/main" id="{9C1EF690-17D0-FA4D-1E25-3BB028A3A7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0035" y="3367209"/>
            <a:ext cx="914400" cy="914400"/>
          </a:xfrm>
          <a:prstGeom prst="rect">
            <a:avLst/>
          </a:prstGeom>
        </p:spPr>
      </p:pic>
      <p:pic>
        <p:nvPicPr>
          <p:cNvPr id="11" name="Grafik 10" descr="Büromitarbeiterin Silhouette">
            <a:extLst>
              <a:ext uri="{FF2B5EF4-FFF2-40B4-BE49-F238E27FC236}">
                <a16:creationId xmlns:a16="http://schemas.microsoft.com/office/drawing/2014/main" id="{D192E32D-AACD-3783-2594-C7568F602C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5635" y="3367209"/>
            <a:ext cx="914400" cy="914400"/>
          </a:xfrm>
          <a:prstGeom prst="rect">
            <a:avLst/>
          </a:prstGeom>
        </p:spPr>
      </p:pic>
      <p:sp>
        <p:nvSpPr>
          <p:cNvPr id="14" name="Textfeld 13">
            <a:extLst>
              <a:ext uri="{FF2B5EF4-FFF2-40B4-BE49-F238E27FC236}">
                <a16:creationId xmlns:a16="http://schemas.microsoft.com/office/drawing/2014/main" id="{5F320853-0483-9654-2802-581D3990464D}"/>
              </a:ext>
            </a:extLst>
          </p:cNvPr>
          <p:cNvSpPr txBox="1"/>
          <p:nvPr/>
        </p:nvSpPr>
        <p:spPr>
          <a:xfrm>
            <a:off x="4072671" y="2951145"/>
            <a:ext cx="2710999" cy="369332"/>
          </a:xfrm>
          <a:prstGeom prst="rect">
            <a:avLst/>
          </a:prstGeom>
          <a:noFill/>
        </p:spPr>
        <p:txBody>
          <a:bodyPr wrap="none" rtlCol="0">
            <a:spAutoFit/>
          </a:bodyPr>
          <a:lstStyle/>
          <a:p>
            <a:r>
              <a:rPr lang="en-GB" noProof="0" dirty="0"/>
              <a:t>2. Send pk, m = Enc(pk, x)</a:t>
            </a:r>
          </a:p>
        </p:txBody>
      </p:sp>
      <p:sp>
        <p:nvSpPr>
          <p:cNvPr id="18" name="Textfeld 17">
            <a:extLst>
              <a:ext uri="{FF2B5EF4-FFF2-40B4-BE49-F238E27FC236}">
                <a16:creationId xmlns:a16="http://schemas.microsoft.com/office/drawing/2014/main" id="{DDE9185D-B1CE-3130-3B3A-102E6B8FDBF3}"/>
              </a:ext>
            </a:extLst>
          </p:cNvPr>
          <p:cNvSpPr txBox="1"/>
          <p:nvPr/>
        </p:nvSpPr>
        <p:spPr>
          <a:xfrm>
            <a:off x="4549965" y="4281609"/>
            <a:ext cx="1768433" cy="369332"/>
          </a:xfrm>
          <a:prstGeom prst="rect">
            <a:avLst/>
          </a:prstGeom>
          <a:noFill/>
        </p:spPr>
        <p:txBody>
          <a:bodyPr wrap="none" rtlCol="0">
            <a:spAutoFit/>
          </a:bodyPr>
          <a:lstStyle/>
          <a:p>
            <a:r>
              <a:rPr lang="en-GB" noProof="0" dirty="0"/>
              <a:t>4. Send back m‘</a:t>
            </a:r>
          </a:p>
        </p:txBody>
      </p:sp>
      <p:sp>
        <p:nvSpPr>
          <p:cNvPr id="3" name="Textfeld 2">
            <a:extLst>
              <a:ext uri="{FF2B5EF4-FFF2-40B4-BE49-F238E27FC236}">
                <a16:creationId xmlns:a16="http://schemas.microsoft.com/office/drawing/2014/main" id="{33FBB0AE-07E4-16E4-686F-3658A17ECDD2}"/>
              </a:ext>
            </a:extLst>
          </p:cNvPr>
          <p:cNvSpPr txBox="1"/>
          <p:nvPr/>
        </p:nvSpPr>
        <p:spPr>
          <a:xfrm>
            <a:off x="1450135" y="2718873"/>
            <a:ext cx="2249590" cy="369332"/>
          </a:xfrm>
          <a:prstGeom prst="rect">
            <a:avLst/>
          </a:prstGeom>
          <a:noFill/>
        </p:spPr>
        <p:txBody>
          <a:bodyPr wrap="none" rtlCol="0">
            <a:spAutoFit/>
          </a:bodyPr>
          <a:lstStyle/>
          <a:p>
            <a:r>
              <a:rPr lang="en-GB" noProof="0" dirty="0"/>
              <a:t>1. (pk, </a:t>
            </a:r>
            <a:r>
              <a:rPr lang="en-GB" noProof="0" dirty="0" err="1"/>
              <a:t>sk</a:t>
            </a:r>
            <a:r>
              <a:rPr lang="en-GB" noProof="0" dirty="0"/>
              <a:t>) = </a:t>
            </a:r>
            <a:r>
              <a:rPr lang="en-GB" noProof="0" dirty="0" err="1"/>
              <a:t>KeyGen</a:t>
            </a:r>
            <a:r>
              <a:rPr lang="en-GB" noProof="0" dirty="0"/>
              <a:t>()</a:t>
            </a:r>
          </a:p>
        </p:txBody>
      </p:sp>
      <p:sp>
        <p:nvSpPr>
          <p:cNvPr id="4" name="Textfeld 3">
            <a:extLst>
              <a:ext uri="{FF2B5EF4-FFF2-40B4-BE49-F238E27FC236}">
                <a16:creationId xmlns:a16="http://schemas.microsoft.com/office/drawing/2014/main" id="{FA62EAE9-FB3C-5D66-17E2-CF31D112F36A}"/>
              </a:ext>
            </a:extLst>
          </p:cNvPr>
          <p:cNvSpPr txBox="1"/>
          <p:nvPr/>
        </p:nvSpPr>
        <p:spPr>
          <a:xfrm>
            <a:off x="1450135" y="4327775"/>
            <a:ext cx="1638590" cy="646331"/>
          </a:xfrm>
          <a:prstGeom prst="rect">
            <a:avLst/>
          </a:prstGeom>
          <a:noFill/>
        </p:spPr>
        <p:txBody>
          <a:bodyPr wrap="none" rtlCol="0">
            <a:spAutoFit/>
          </a:bodyPr>
          <a:lstStyle/>
          <a:p>
            <a:r>
              <a:rPr lang="en-GB" noProof="0" dirty="0"/>
              <a:t>5. Decrypt</a:t>
            </a:r>
          </a:p>
          <a:p>
            <a:r>
              <a:rPr lang="en-GB" noProof="0" dirty="0"/>
              <a:t>y = Dec(</a:t>
            </a:r>
            <a:r>
              <a:rPr lang="en-GB" noProof="0" dirty="0" err="1"/>
              <a:t>sk</a:t>
            </a:r>
            <a:r>
              <a:rPr lang="en-GB" noProof="0" dirty="0"/>
              <a:t>, m‘)</a:t>
            </a:r>
          </a:p>
        </p:txBody>
      </p:sp>
      <p:sp>
        <p:nvSpPr>
          <p:cNvPr id="6" name="Textfeld 5">
            <a:extLst>
              <a:ext uri="{FF2B5EF4-FFF2-40B4-BE49-F238E27FC236}">
                <a16:creationId xmlns:a16="http://schemas.microsoft.com/office/drawing/2014/main" id="{02B75211-0883-0AE8-5CF9-849B67363E3A}"/>
              </a:ext>
            </a:extLst>
          </p:cNvPr>
          <p:cNvSpPr txBox="1"/>
          <p:nvPr/>
        </p:nvSpPr>
        <p:spPr>
          <a:xfrm>
            <a:off x="3438490" y="5886450"/>
            <a:ext cx="4045082" cy="369332"/>
          </a:xfrm>
          <a:prstGeom prst="rect">
            <a:avLst/>
          </a:prstGeom>
          <a:noFill/>
        </p:spPr>
        <p:txBody>
          <a:bodyPr wrap="none" rtlCol="0">
            <a:spAutoFit/>
          </a:bodyPr>
          <a:lstStyle/>
          <a:p>
            <a:r>
              <a:rPr lang="en-GB" noProof="0" dirty="0"/>
              <a:t>Data stays encrypted. C cannot read it.</a:t>
            </a:r>
          </a:p>
        </p:txBody>
      </p:sp>
      <p:sp>
        <p:nvSpPr>
          <p:cNvPr id="8" name="Textfeld 7">
            <a:extLst>
              <a:ext uri="{FF2B5EF4-FFF2-40B4-BE49-F238E27FC236}">
                <a16:creationId xmlns:a16="http://schemas.microsoft.com/office/drawing/2014/main" id="{3048C79B-50C1-534E-4340-4E1A9A2A4243}"/>
              </a:ext>
            </a:extLst>
          </p:cNvPr>
          <p:cNvSpPr txBox="1"/>
          <p:nvPr/>
        </p:nvSpPr>
        <p:spPr>
          <a:xfrm>
            <a:off x="2052374" y="3123684"/>
            <a:ext cx="320922" cy="369332"/>
          </a:xfrm>
          <a:prstGeom prst="rect">
            <a:avLst/>
          </a:prstGeom>
          <a:noFill/>
        </p:spPr>
        <p:txBody>
          <a:bodyPr wrap="none" rtlCol="0">
            <a:spAutoFit/>
          </a:bodyPr>
          <a:lstStyle/>
          <a:p>
            <a:r>
              <a:rPr lang="en-GB" noProof="0" dirty="0"/>
              <a:t>A</a:t>
            </a:r>
          </a:p>
        </p:txBody>
      </p:sp>
      <p:pic>
        <p:nvPicPr>
          <p:cNvPr id="25" name="Inhaltsplatzhalter 4" descr="Synchronisierende Cloud Silhouette">
            <a:extLst>
              <a:ext uri="{FF2B5EF4-FFF2-40B4-BE49-F238E27FC236}">
                <a16:creationId xmlns:a16="http://schemas.microsoft.com/office/drawing/2014/main" id="{E434EAD3-6789-41D4-20DA-F1A6780F34AF}"/>
              </a:ext>
            </a:extLst>
          </p:cNvPr>
          <p:cNvPicPr>
            <a:picLocks noGrp="1" noChangeAspect="1"/>
          </p:cNvPicPr>
          <p:nvPr>
            <p:ph idx="1"/>
          </p:nvPr>
        </p:nvPicPr>
        <p:blipFill>
          <a:blip r:embed="rId7">
            <a:extLst>
              <a:ext uri="{96DAC541-7B7A-43D3-8B79-37D633B846F1}">
                <asvg:svgBlip xmlns:asvg="http://schemas.microsoft.com/office/drawing/2016/SVG/main" r:embed="rId8"/>
              </a:ext>
            </a:extLst>
          </a:blip>
          <a:stretch>
            <a:fillRect/>
          </a:stretch>
        </p:blipFill>
        <p:spPr>
          <a:xfrm>
            <a:off x="8198328" y="3367209"/>
            <a:ext cx="914400" cy="914400"/>
          </a:xfrm>
        </p:spPr>
      </p:pic>
      <p:pic>
        <p:nvPicPr>
          <p:cNvPr id="26" name="Grafik 25" descr="Server Silhouette">
            <a:extLst>
              <a:ext uri="{FF2B5EF4-FFF2-40B4-BE49-F238E27FC236}">
                <a16:creationId xmlns:a16="http://schemas.microsoft.com/office/drawing/2014/main" id="{63E95E53-5CA5-3F65-4EF9-2AF9B825A2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3928" y="3367209"/>
            <a:ext cx="914400" cy="914400"/>
          </a:xfrm>
          <a:prstGeom prst="rect">
            <a:avLst/>
          </a:prstGeom>
        </p:spPr>
      </p:pic>
      <p:cxnSp>
        <p:nvCxnSpPr>
          <p:cNvPr id="27" name="Gerade Verbindung mit Pfeil 26">
            <a:extLst>
              <a:ext uri="{FF2B5EF4-FFF2-40B4-BE49-F238E27FC236}">
                <a16:creationId xmlns:a16="http://schemas.microsoft.com/office/drawing/2014/main" id="{DE39F689-6319-243C-126E-51A3CC941642}"/>
              </a:ext>
            </a:extLst>
          </p:cNvPr>
          <p:cNvCxnSpPr>
            <a:cxnSpLocks/>
          </p:cNvCxnSpPr>
          <p:nvPr/>
        </p:nvCxnSpPr>
        <p:spPr>
          <a:xfrm>
            <a:off x="3584435" y="3308350"/>
            <a:ext cx="36994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09635B61-2733-363C-DF6A-A820952379FB}"/>
              </a:ext>
            </a:extLst>
          </p:cNvPr>
          <p:cNvSpPr txBox="1"/>
          <p:nvPr/>
        </p:nvSpPr>
        <p:spPr>
          <a:xfrm>
            <a:off x="9255461" y="3501243"/>
            <a:ext cx="1933734" cy="646331"/>
          </a:xfrm>
          <a:prstGeom prst="rect">
            <a:avLst/>
          </a:prstGeom>
          <a:noFill/>
        </p:spPr>
        <p:txBody>
          <a:bodyPr wrap="none" rtlCol="0">
            <a:spAutoFit/>
          </a:bodyPr>
          <a:lstStyle/>
          <a:p>
            <a:r>
              <a:rPr lang="en-GB" noProof="0" dirty="0"/>
              <a:t>3. Compute</a:t>
            </a:r>
          </a:p>
          <a:p>
            <a:r>
              <a:rPr lang="en-GB" noProof="0" dirty="0"/>
              <a:t>m‘ = Eval(pk, f, m)</a:t>
            </a:r>
          </a:p>
        </p:txBody>
      </p:sp>
      <p:cxnSp>
        <p:nvCxnSpPr>
          <p:cNvPr id="29" name="Gerade Verbindung mit Pfeil 28">
            <a:extLst>
              <a:ext uri="{FF2B5EF4-FFF2-40B4-BE49-F238E27FC236}">
                <a16:creationId xmlns:a16="http://schemas.microsoft.com/office/drawing/2014/main" id="{78C72412-97C7-AC7E-35D2-67B1336AB9A7}"/>
              </a:ext>
            </a:extLst>
          </p:cNvPr>
          <p:cNvCxnSpPr>
            <a:cxnSpLocks/>
          </p:cNvCxnSpPr>
          <p:nvPr/>
        </p:nvCxnSpPr>
        <p:spPr>
          <a:xfrm flipH="1">
            <a:off x="3584435" y="4281609"/>
            <a:ext cx="36994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feld 29">
            <a:extLst>
              <a:ext uri="{FF2B5EF4-FFF2-40B4-BE49-F238E27FC236}">
                <a16:creationId xmlns:a16="http://schemas.microsoft.com/office/drawing/2014/main" id="{590BA3BF-C6F4-95AC-556F-7D642CF67C2C}"/>
              </a:ext>
            </a:extLst>
          </p:cNvPr>
          <p:cNvSpPr txBox="1"/>
          <p:nvPr/>
        </p:nvSpPr>
        <p:spPr>
          <a:xfrm>
            <a:off x="8483045" y="3123684"/>
            <a:ext cx="344966" cy="369332"/>
          </a:xfrm>
          <a:prstGeom prst="rect">
            <a:avLst/>
          </a:prstGeom>
          <a:noFill/>
        </p:spPr>
        <p:txBody>
          <a:bodyPr wrap="none" rtlCol="0">
            <a:spAutoFit/>
          </a:bodyPr>
          <a:lstStyle/>
          <a:p>
            <a:r>
              <a:rPr lang="en-GB" noProof="0" dirty="0"/>
              <a:t>C</a:t>
            </a:r>
          </a:p>
        </p:txBody>
      </p:sp>
    </p:spTree>
    <p:extLst>
      <p:ext uri="{BB962C8B-B14F-4D97-AF65-F5344CB8AC3E}">
        <p14:creationId xmlns:p14="http://schemas.microsoft.com/office/powerpoint/2010/main" val="9442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83891-91A2-8B82-BF17-4D99F9E9AD14}"/>
              </a:ext>
            </a:extLst>
          </p:cNvPr>
          <p:cNvSpPr>
            <a:spLocks noGrp="1"/>
          </p:cNvSpPr>
          <p:nvPr>
            <p:ph type="title"/>
          </p:nvPr>
        </p:nvSpPr>
        <p:spPr/>
        <p:txBody>
          <a:bodyPr/>
          <a:lstStyle/>
          <a:p>
            <a:r>
              <a:rPr lang="en-GB" noProof="0" dirty="0"/>
              <a:t>Contributions of </a:t>
            </a:r>
            <a:r>
              <a:rPr lang="en-GB" dirty="0"/>
              <a:t>DRAMatic</a:t>
            </a:r>
            <a:endParaRPr lang="en-GB" noProof="0" dirty="0"/>
          </a:p>
        </p:txBody>
      </p:sp>
      <p:sp>
        <p:nvSpPr>
          <p:cNvPr id="3" name="Inhaltsplatzhalter 2">
            <a:extLst>
              <a:ext uri="{FF2B5EF4-FFF2-40B4-BE49-F238E27FC236}">
                <a16:creationId xmlns:a16="http://schemas.microsoft.com/office/drawing/2014/main" id="{0A03A2F1-43F7-F8AA-6AFC-17822BBD9B68}"/>
              </a:ext>
            </a:extLst>
          </p:cNvPr>
          <p:cNvSpPr>
            <a:spLocks noGrp="1"/>
          </p:cNvSpPr>
          <p:nvPr>
            <p:ph idx="1"/>
          </p:nvPr>
        </p:nvSpPr>
        <p:spPr/>
        <p:txBody>
          <a:bodyPr>
            <a:normAutofit fontScale="92500" lnSpcReduction="10000"/>
          </a:bodyPr>
          <a:lstStyle/>
          <a:p>
            <a:r>
              <a:rPr lang="en-GB" noProof="0" dirty="0"/>
              <a:t>Implement HE operations on UPMEM PIM</a:t>
            </a:r>
          </a:p>
          <a:p>
            <a:pPr lvl="1"/>
            <a:r>
              <a:rPr lang="en-GB" dirty="0"/>
              <a:t>BGV multiplication</a:t>
            </a:r>
          </a:p>
          <a:p>
            <a:pPr lvl="1"/>
            <a:r>
              <a:rPr lang="en-GB" dirty="0"/>
              <a:t>number-theoretic transforms (NTT)</a:t>
            </a:r>
          </a:p>
          <a:p>
            <a:r>
              <a:rPr lang="en-GB" noProof="0" dirty="0"/>
              <a:t>334 times faster than previous work</a:t>
            </a:r>
          </a:p>
          <a:p>
            <a:pPr lvl="1"/>
            <a:r>
              <a:rPr lang="en-GB" dirty="0"/>
              <a:t>And with</a:t>
            </a:r>
            <a:r>
              <a:rPr lang="en-GB" noProof="0" dirty="0"/>
              <a:t> larger parameter sizes (secure in practical use-cases)</a:t>
            </a:r>
          </a:p>
          <a:p>
            <a:r>
              <a:rPr lang="en-GB" dirty="0"/>
              <a:t>Compared to concurrent work:</a:t>
            </a:r>
          </a:p>
          <a:p>
            <a:pPr lvl="1"/>
            <a:r>
              <a:rPr lang="en-GB" noProof="0" dirty="0"/>
              <a:t>Better scaling with parallelism (number of DPUs)</a:t>
            </a:r>
          </a:p>
          <a:p>
            <a:pPr lvl="1"/>
            <a:r>
              <a:rPr lang="en-GB" noProof="0" dirty="0"/>
              <a:t>Custom optimized multiplication routines</a:t>
            </a:r>
          </a:p>
          <a:p>
            <a:pPr lvl="1"/>
            <a:r>
              <a:rPr lang="en-GB" noProof="0" dirty="0"/>
              <a:t>More operations (not only NTT)</a:t>
            </a:r>
          </a:p>
          <a:p>
            <a:r>
              <a:rPr lang="en-GB" dirty="0"/>
              <a:t>We close the gap to</a:t>
            </a:r>
            <a:r>
              <a:rPr lang="en-GB" noProof="0" dirty="0"/>
              <a:t> CPU implementation (SEAL)</a:t>
            </a:r>
          </a:p>
          <a:p>
            <a:r>
              <a:rPr lang="en-GB" noProof="0" dirty="0"/>
              <a:t>Power measurements and comparisons</a:t>
            </a:r>
          </a:p>
        </p:txBody>
      </p:sp>
    </p:spTree>
    <p:extLst>
      <p:ext uri="{BB962C8B-B14F-4D97-AF65-F5344CB8AC3E}">
        <p14:creationId xmlns:p14="http://schemas.microsoft.com/office/powerpoint/2010/main" val="52344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B00EF-4FDF-26E7-2D57-87FE225DE89F}"/>
              </a:ext>
            </a:extLst>
          </p:cNvPr>
          <p:cNvSpPr>
            <a:spLocks noGrp="1"/>
          </p:cNvSpPr>
          <p:nvPr>
            <p:ph type="title"/>
          </p:nvPr>
        </p:nvSpPr>
        <p:spPr/>
        <p:txBody>
          <a:bodyPr/>
          <a:lstStyle/>
          <a:p>
            <a:r>
              <a:rPr lang="en-GB" noProof="0" dirty="0"/>
              <a:t>FHE in Practice (RLWE Schemes)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CFEA40C-7D49-A609-BDA7-C3CA7E442DD3}"/>
                  </a:ext>
                </a:extLst>
              </p:cNvPr>
              <p:cNvSpPr>
                <a:spLocks noGrp="1"/>
              </p:cNvSpPr>
              <p:nvPr>
                <p:ph idx="1"/>
              </p:nvPr>
            </p:nvSpPr>
            <p:spPr/>
            <p:txBody>
              <a:bodyPr>
                <a:normAutofit/>
              </a:bodyPr>
              <a:lstStyle/>
              <a:p>
                <a:r>
                  <a:rPr lang="en-GB" noProof="0" dirty="0"/>
                  <a:t>Ciphertexts consist of long polynomials with noise</a:t>
                </a:r>
              </a:p>
              <a:p>
                <a:r>
                  <a:rPr lang="en-GB" noProof="0" dirty="0"/>
                  <a:t>Elements of </a:t>
                </a:r>
                <a14:m>
                  <m:oMath xmlns:m="http://schemas.openxmlformats.org/officeDocument/2006/math">
                    <m:sSub>
                      <m:sSubPr>
                        <m:ctrlPr>
                          <a:rPr lang="en-GB" b="0" i="1" noProof="0" smtClean="0">
                            <a:latin typeface="Cambria Math" panose="02040503050406030204" pitchFamily="18" charset="0"/>
                            <a:ea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ℤ</m:t>
                        </m:r>
                      </m:e>
                      <m:sub>
                        <m:r>
                          <a:rPr lang="en-GB" b="0" i="1" noProof="0" smtClean="0">
                            <a:latin typeface="Cambria Math" panose="02040503050406030204" pitchFamily="18" charset="0"/>
                            <a:ea typeface="Cambria Math" panose="02040503050406030204" pitchFamily="18" charset="0"/>
                          </a:rPr>
                          <m:t>𝑞</m:t>
                        </m:r>
                      </m:sub>
                    </m:sSub>
                    <m:d>
                      <m:dPr>
                        <m:begChr m:val="["/>
                        <m:endChr m:val="]"/>
                        <m:ctrlPr>
                          <a:rPr lang="en-GB" b="0" i="1" noProof="0" smtClean="0">
                            <a:latin typeface="Cambria Math" panose="02040503050406030204" pitchFamily="18" charset="0"/>
                            <a:ea typeface="Cambria Math" panose="02040503050406030204" pitchFamily="18" charset="0"/>
                          </a:rPr>
                        </m:ctrlPr>
                      </m:dPr>
                      <m:e>
                        <m:r>
                          <a:rPr lang="en-GB" b="0" i="1" noProof="0" smtClean="0">
                            <a:latin typeface="Cambria Math" panose="02040503050406030204" pitchFamily="18" charset="0"/>
                            <a:ea typeface="Cambria Math" panose="02040503050406030204" pitchFamily="18" charset="0"/>
                          </a:rPr>
                          <m:t>𝑥</m:t>
                        </m:r>
                      </m:e>
                    </m:d>
                    <m:r>
                      <a:rPr lang="en-GB" b="0" i="1" noProof="0" smtClean="0">
                        <a:latin typeface="Cambria Math" panose="02040503050406030204" pitchFamily="18" charset="0"/>
                        <a:ea typeface="Cambria Math" panose="02040503050406030204" pitchFamily="18" charset="0"/>
                      </a:rPr>
                      <m:t>/</m:t>
                    </m:r>
                    <m:d>
                      <m:dPr>
                        <m:ctrlPr>
                          <a:rPr lang="en-GB" b="0" i="1" noProof="0" smtClean="0">
                            <a:latin typeface="Cambria Math" panose="02040503050406030204" pitchFamily="18" charset="0"/>
                            <a:ea typeface="Cambria Math" panose="02040503050406030204" pitchFamily="18" charset="0"/>
                          </a:rPr>
                        </m:ctrlPr>
                      </m:dPr>
                      <m:e>
                        <m:sSup>
                          <m:sSupPr>
                            <m:ctrlPr>
                              <a:rPr lang="en-GB" b="0" i="1" noProof="0" smtClean="0">
                                <a:latin typeface="Cambria Math" panose="02040503050406030204" pitchFamily="18" charset="0"/>
                                <a:ea typeface="Cambria Math" panose="02040503050406030204" pitchFamily="18" charset="0"/>
                              </a:rPr>
                            </m:ctrlPr>
                          </m:sSupPr>
                          <m:e>
                            <m:r>
                              <a:rPr lang="en-GB" b="0" i="1" noProof="0" smtClean="0">
                                <a:latin typeface="Cambria Math" panose="02040503050406030204" pitchFamily="18" charset="0"/>
                                <a:ea typeface="Cambria Math" panose="02040503050406030204" pitchFamily="18" charset="0"/>
                              </a:rPr>
                              <m:t>𝑥</m:t>
                            </m:r>
                          </m:e>
                          <m:sup>
                            <m:r>
                              <a:rPr lang="en-GB" b="0" i="1" noProof="0" smtClean="0">
                                <a:latin typeface="Cambria Math" panose="02040503050406030204" pitchFamily="18" charset="0"/>
                                <a:ea typeface="Cambria Math" panose="02040503050406030204" pitchFamily="18" charset="0"/>
                              </a:rPr>
                              <m:t>𝑛</m:t>
                            </m:r>
                          </m:sup>
                        </m:sSup>
                        <m:r>
                          <a:rPr lang="en-GB" b="0" i="1" noProof="0" smtClean="0">
                            <a:latin typeface="Cambria Math" panose="02040503050406030204" pitchFamily="18" charset="0"/>
                            <a:ea typeface="Cambria Math" panose="02040503050406030204" pitchFamily="18" charset="0"/>
                          </a:rPr>
                          <m:t>+1</m:t>
                        </m:r>
                      </m:e>
                    </m:d>
                  </m:oMath>
                </a14:m>
                <a:endParaRPr lang="en-GB" noProof="0" dirty="0"/>
              </a:p>
              <a:p>
                <a:r>
                  <a:rPr lang="en-GB" noProof="0" dirty="0"/>
                  <a:t>Typical values: n=4096, q has 109 bits</a:t>
                </a:r>
              </a:p>
              <a:p>
                <a:endParaRPr lang="en-GB" noProof="0" dirty="0"/>
              </a:p>
              <a:p>
                <a:r>
                  <a:rPr lang="en-GB" noProof="0" dirty="0"/>
                  <a:t>Addition is easy</a:t>
                </a:r>
              </a:p>
              <a:p>
                <a:r>
                  <a:rPr lang="en-GB" noProof="0" dirty="0"/>
                  <a:t>Multiplication (BGV): 4 poly-multiplications, 1 poly-addition</a:t>
                </a:r>
              </a:p>
              <a:p>
                <a:r>
                  <a:rPr lang="en-GB" noProof="0" dirty="0"/>
                  <a:t>Operations inside the ring </a:t>
                </a:r>
                <a14:m>
                  <m:oMath xmlns:m="http://schemas.openxmlformats.org/officeDocument/2006/math">
                    <m:sSub>
                      <m:sSubPr>
                        <m:ctrlPr>
                          <a:rPr lang="en-GB" b="0" i="1" noProof="0" smtClean="0">
                            <a:latin typeface="Cambria Math" panose="02040503050406030204" pitchFamily="18" charset="0"/>
                            <a:ea typeface="Cambria Math" panose="02040503050406030204" pitchFamily="18" charset="0"/>
                          </a:rPr>
                        </m:ctrlPr>
                      </m:sSubPr>
                      <m:e>
                        <m:r>
                          <a:rPr lang="en-GB" i="1" noProof="0" smtClean="0">
                            <a:latin typeface="Cambria Math" panose="02040503050406030204" pitchFamily="18" charset="0"/>
                            <a:ea typeface="Cambria Math" panose="02040503050406030204" pitchFamily="18" charset="0"/>
                          </a:rPr>
                          <m:t>ℤ</m:t>
                        </m:r>
                      </m:e>
                      <m:sub>
                        <m:r>
                          <a:rPr lang="en-GB" b="0" i="1" noProof="0" smtClean="0">
                            <a:latin typeface="Cambria Math" panose="02040503050406030204" pitchFamily="18" charset="0"/>
                            <a:ea typeface="Cambria Math" panose="02040503050406030204" pitchFamily="18" charset="0"/>
                          </a:rPr>
                          <m:t>𝑞</m:t>
                        </m:r>
                      </m:sub>
                    </m:sSub>
                    <m:d>
                      <m:dPr>
                        <m:begChr m:val="["/>
                        <m:endChr m:val="]"/>
                        <m:ctrlPr>
                          <a:rPr lang="en-GB" b="0" i="1" noProof="0" smtClean="0">
                            <a:latin typeface="Cambria Math" panose="02040503050406030204" pitchFamily="18" charset="0"/>
                            <a:ea typeface="Cambria Math" panose="02040503050406030204" pitchFamily="18" charset="0"/>
                          </a:rPr>
                        </m:ctrlPr>
                      </m:dPr>
                      <m:e>
                        <m:r>
                          <a:rPr lang="en-GB" b="0" i="1" noProof="0" smtClean="0">
                            <a:latin typeface="Cambria Math" panose="02040503050406030204" pitchFamily="18" charset="0"/>
                            <a:ea typeface="Cambria Math" panose="02040503050406030204" pitchFamily="18" charset="0"/>
                          </a:rPr>
                          <m:t>𝑥</m:t>
                        </m:r>
                      </m:e>
                    </m:d>
                    <m:r>
                      <a:rPr lang="en-GB" b="0" i="1" noProof="0" smtClean="0">
                        <a:latin typeface="Cambria Math" panose="02040503050406030204" pitchFamily="18" charset="0"/>
                        <a:ea typeface="Cambria Math" panose="02040503050406030204" pitchFamily="18" charset="0"/>
                      </a:rPr>
                      <m:t>/</m:t>
                    </m:r>
                    <m:d>
                      <m:dPr>
                        <m:ctrlPr>
                          <a:rPr lang="en-GB" b="0" i="1" noProof="0" smtClean="0">
                            <a:latin typeface="Cambria Math" panose="02040503050406030204" pitchFamily="18" charset="0"/>
                            <a:ea typeface="Cambria Math" panose="02040503050406030204" pitchFamily="18" charset="0"/>
                          </a:rPr>
                        </m:ctrlPr>
                      </m:dPr>
                      <m:e>
                        <m:sSup>
                          <m:sSupPr>
                            <m:ctrlPr>
                              <a:rPr lang="en-GB" b="0" i="1" noProof="0" smtClean="0">
                                <a:latin typeface="Cambria Math" panose="02040503050406030204" pitchFamily="18" charset="0"/>
                                <a:ea typeface="Cambria Math" panose="02040503050406030204" pitchFamily="18" charset="0"/>
                              </a:rPr>
                            </m:ctrlPr>
                          </m:sSupPr>
                          <m:e>
                            <m:r>
                              <a:rPr lang="en-GB" b="0" i="1" noProof="0" smtClean="0">
                                <a:latin typeface="Cambria Math" panose="02040503050406030204" pitchFamily="18" charset="0"/>
                                <a:ea typeface="Cambria Math" panose="02040503050406030204" pitchFamily="18" charset="0"/>
                              </a:rPr>
                              <m:t>𝑥</m:t>
                            </m:r>
                          </m:e>
                          <m:sup>
                            <m:r>
                              <a:rPr lang="en-GB" b="0" i="1" noProof="0" smtClean="0">
                                <a:latin typeface="Cambria Math" panose="02040503050406030204" pitchFamily="18" charset="0"/>
                                <a:ea typeface="Cambria Math" panose="02040503050406030204" pitchFamily="18" charset="0"/>
                              </a:rPr>
                              <m:t>𝑛</m:t>
                            </m:r>
                          </m:sup>
                        </m:sSup>
                        <m:r>
                          <a:rPr lang="en-GB" b="0" i="1" noProof="0" smtClean="0">
                            <a:latin typeface="Cambria Math" panose="02040503050406030204" pitchFamily="18" charset="0"/>
                            <a:ea typeface="Cambria Math" panose="02040503050406030204" pitchFamily="18" charset="0"/>
                          </a:rPr>
                          <m:t>+1</m:t>
                        </m:r>
                      </m:e>
                    </m:d>
                  </m:oMath>
                </a14:m>
                <a:endParaRPr lang="en-GB" noProof="0" dirty="0"/>
              </a:p>
              <a:p>
                <a:r>
                  <a:rPr lang="en-GB" noProof="0" dirty="0"/>
                  <a:t>Conventionally </a:t>
                </a:r>
                <a:r>
                  <a:rPr lang="en-GB" b="1" noProof="0" dirty="0"/>
                  <a:t>memory bound</a:t>
                </a:r>
              </a:p>
            </p:txBody>
          </p:sp>
        </mc:Choice>
        <mc:Fallback xmlns="">
          <p:sp>
            <p:nvSpPr>
              <p:cNvPr id="3" name="Inhaltsplatzhalter 2">
                <a:extLst>
                  <a:ext uri="{FF2B5EF4-FFF2-40B4-BE49-F238E27FC236}">
                    <a16:creationId xmlns:a16="http://schemas.microsoft.com/office/drawing/2014/main" id="{3CFEA40C-7D49-A609-BDA7-C3CA7E442DD3}"/>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en-GB">
                    <a:noFill/>
                  </a:rPr>
                  <a:t> </a:t>
                </a:r>
              </a:p>
            </p:txBody>
          </p:sp>
        </mc:Fallback>
      </mc:AlternateContent>
    </p:spTree>
    <p:extLst>
      <p:ext uri="{BB962C8B-B14F-4D97-AF65-F5344CB8AC3E}">
        <p14:creationId xmlns:p14="http://schemas.microsoft.com/office/powerpoint/2010/main" val="421708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2E329-E178-E525-DFD8-D425FCE64BFD}"/>
              </a:ext>
            </a:extLst>
          </p:cNvPr>
          <p:cNvSpPr>
            <a:spLocks noGrp="1"/>
          </p:cNvSpPr>
          <p:nvPr>
            <p:ph type="title"/>
          </p:nvPr>
        </p:nvSpPr>
        <p:spPr/>
        <p:txBody>
          <a:bodyPr/>
          <a:lstStyle/>
          <a:p>
            <a:r>
              <a:rPr lang="en-GB" noProof="0" dirty="0"/>
              <a:t>Processing-in-Memory (PIM)</a:t>
            </a:r>
          </a:p>
        </p:txBody>
      </p:sp>
      <p:sp>
        <p:nvSpPr>
          <p:cNvPr id="3" name="Inhaltsplatzhalter 2">
            <a:extLst>
              <a:ext uri="{FF2B5EF4-FFF2-40B4-BE49-F238E27FC236}">
                <a16:creationId xmlns:a16="http://schemas.microsoft.com/office/drawing/2014/main" id="{F40EC836-ADFB-C8CE-F3F3-C407F8D74252}"/>
              </a:ext>
            </a:extLst>
          </p:cNvPr>
          <p:cNvSpPr>
            <a:spLocks noGrp="1"/>
          </p:cNvSpPr>
          <p:nvPr>
            <p:ph idx="1"/>
          </p:nvPr>
        </p:nvSpPr>
        <p:spPr/>
        <p:txBody>
          <a:bodyPr/>
          <a:lstStyle/>
          <a:p>
            <a:r>
              <a:rPr lang="en-GB" noProof="0" dirty="0"/>
              <a:t>Alternative hardware architecture</a:t>
            </a:r>
          </a:p>
          <a:p>
            <a:r>
              <a:rPr lang="en-GB" noProof="0" dirty="0"/>
              <a:t>Memory and compute on same chip</a:t>
            </a:r>
          </a:p>
          <a:p>
            <a:r>
              <a:rPr lang="en-GB" noProof="0" dirty="0"/>
              <a:t>Very high bandwidth, scales with processing power</a:t>
            </a:r>
          </a:p>
          <a:p>
            <a:endParaRPr lang="en-GB" noProof="0" dirty="0"/>
          </a:p>
          <a:p>
            <a:r>
              <a:rPr lang="en-GB" noProof="0" dirty="0"/>
              <a:t>UPMEM PIM: custom RISC processors (DPUs) on DIMMs</a:t>
            </a:r>
          </a:p>
          <a:p>
            <a:r>
              <a:rPr lang="en-GB" b="1" noProof="0" dirty="0"/>
              <a:t>Suitable for accelerating FHE?</a:t>
            </a:r>
          </a:p>
        </p:txBody>
      </p:sp>
    </p:spTree>
    <p:extLst>
      <p:ext uri="{BB962C8B-B14F-4D97-AF65-F5344CB8AC3E}">
        <p14:creationId xmlns:p14="http://schemas.microsoft.com/office/powerpoint/2010/main" val="60777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D696C-BAE7-6616-8D08-C587C0C4E0CD}"/>
              </a:ext>
            </a:extLst>
          </p:cNvPr>
          <p:cNvSpPr>
            <a:spLocks noGrp="1"/>
          </p:cNvSpPr>
          <p:nvPr>
            <p:ph type="title"/>
          </p:nvPr>
        </p:nvSpPr>
        <p:spPr/>
        <p:txBody>
          <a:bodyPr/>
          <a:lstStyle/>
          <a:p>
            <a:r>
              <a:rPr lang="en-GB" noProof="0" dirty="0"/>
              <a:t>UPMEM PIM</a:t>
            </a:r>
          </a:p>
        </p:txBody>
      </p:sp>
      <p:pic>
        <p:nvPicPr>
          <p:cNvPr id="5" name="Inhaltsplatzhalter 4" descr="PIM Hardware&#10;">
            <a:extLst>
              <a:ext uri="{FF2B5EF4-FFF2-40B4-BE49-F238E27FC236}">
                <a16:creationId xmlns:a16="http://schemas.microsoft.com/office/drawing/2014/main" id="{34F2A78E-1DB7-889E-4E2A-0880E4E638E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9463" b="6385"/>
          <a:stretch/>
        </p:blipFill>
        <p:spPr>
          <a:xfrm>
            <a:off x="626772" y="1978074"/>
            <a:ext cx="5260385" cy="4073525"/>
          </a:xfrm>
        </p:spPr>
      </p:pic>
      <p:sp>
        <p:nvSpPr>
          <p:cNvPr id="4" name="Textfeld 3">
            <a:extLst>
              <a:ext uri="{FF2B5EF4-FFF2-40B4-BE49-F238E27FC236}">
                <a16:creationId xmlns:a16="http://schemas.microsoft.com/office/drawing/2014/main" id="{160F22F2-3A22-4601-4916-F6DEF2770F16}"/>
              </a:ext>
            </a:extLst>
          </p:cNvPr>
          <p:cNvSpPr txBox="1"/>
          <p:nvPr/>
        </p:nvSpPr>
        <p:spPr>
          <a:xfrm>
            <a:off x="325730" y="6338986"/>
            <a:ext cx="11122853" cy="307777"/>
          </a:xfrm>
          <a:prstGeom prst="rect">
            <a:avLst/>
          </a:prstGeom>
          <a:noFill/>
        </p:spPr>
        <p:txBody>
          <a:bodyPr wrap="none" rtlCol="0">
            <a:spAutoFit/>
          </a:bodyPr>
          <a:lstStyle/>
          <a:p>
            <a:r>
              <a:rPr lang="en-GB" sz="1400" noProof="0" dirty="0"/>
              <a:t>Source: UPMEM, “Session welcome and aims”, ABUMPIMP 2024 at Euro-Par 2024. Retrieved from </a:t>
            </a:r>
            <a:r>
              <a:rPr lang="en-GB" sz="1400" noProof="0" dirty="0">
                <a:hlinkClick r:id="rId4"/>
              </a:rPr>
              <a:t>https://www.upmem.com/abumpimp-2024/</a:t>
            </a:r>
            <a:endParaRPr lang="en-GB" sz="1400" noProof="0" dirty="0"/>
          </a:p>
        </p:txBody>
      </p:sp>
      <p:sp>
        <p:nvSpPr>
          <p:cNvPr id="6" name="Rechteck 5">
            <a:extLst>
              <a:ext uri="{FF2B5EF4-FFF2-40B4-BE49-F238E27FC236}">
                <a16:creationId xmlns:a16="http://schemas.microsoft.com/office/drawing/2014/main" id="{965FB6B2-C552-7BA6-EF29-66C0DA17505D}"/>
              </a:ext>
            </a:extLst>
          </p:cNvPr>
          <p:cNvSpPr/>
          <p:nvPr/>
        </p:nvSpPr>
        <p:spPr>
          <a:xfrm>
            <a:off x="372065" y="3181350"/>
            <a:ext cx="5260385" cy="3022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77892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CA622-3EA7-84FD-4619-6B99A43432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777A75-3CBD-B96E-74D6-93F983623263}"/>
              </a:ext>
            </a:extLst>
          </p:cNvPr>
          <p:cNvSpPr>
            <a:spLocks noGrp="1"/>
          </p:cNvSpPr>
          <p:nvPr>
            <p:ph type="title"/>
          </p:nvPr>
        </p:nvSpPr>
        <p:spPr/>
        <p:txBody>
          <a:bodyPr/>
          <a:lstStyle/>
          <a:p>
            <a:r>
              <a:rPr lang="en-GB" noProof="0" dirty="0"/>
              <a:t>UPMEM PIM</a:t>
            </a:r>
          </a:p>
        </p:txBody>
      </p:sp>
      <p:pic>
        <p:nvPicPr>
          <p:cNvPr id="5" name="Inhaltsplatzhalter 4" descr="PIM Hardware&#10;">
            <a:extLst>
              <a:ext uri="{FF2B5EF4-FFF2-40B4-BE49-F238E27FC236}">
                <a16:creationId xmlns:a16="http://schemas.microsoft.com/office/drawing/2014/main" id="{4E7AAEFA-C442-4EAA-DCC9-383CF27D99A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9463" b="6385"/>
          <a:stretch/>
        </p:blipFill>
        <p:spPr>
          <a:xfrm>
            <a:off x="626772" y="1978074"/>
            <a:ext cx="5260385" cy="4073525"/>
          </a:xfrm>
        </p:spPr>
      </p:pic>
      <p:sp>
        <p:nvSpPr>
          <p:cNvPr id="4" name="Textfeld 3">
            <a:extLst>
              <a:ext uri="{FF2B5EF4-FFF2-40B4-BE49-F238E27FC236}">
                <a16:creationId xmlns:a16="http://schemas.microsoft.com/office/drawing/2014/main" id="{C42062A6-EB50-A3CB-20A8-6EA78AA103C4}"/>
              </a:ext>
            </a:extLst>
          </p:cNvPr>
          <p:cNvSpPr txBox="1"/>
          <p:nvPr/>
        </p:nvSpPr>
        <p:spPr>
          <a:xfrm>
            <a:off x="325730" y="6338986"/>
            <a:ext cx="11122853" cy="307777"/>
          </a:xfrm>
          <a:prstGeom prst="rect">
            <a:avLst/>
          </a:prstGeom>
          <a:noFill/>
        </p:spPr>
        <p:txBody>
          <a:bodyPr wrap="none" rtlCol="0">
            <a:spAutoFit/>
          </a:bodyPr>
          <a:lstStyle/>
          <a:p>
            <a:r>
              <a:rPr lang="en-GB" sz="1400" noProof="0" dirty="0"/>
              <a:t>Source: UPMEM, “Session welcome and aims”, ABUMPIMP 2024 at Euro-Par 2024. Retrieved from </a:t>
            </a:r>
            <a:r>
              <a:rPr lang="en-GB" sz="1400" noProof="0" dirty="0">
                <a:hlinkClick r:id="rId4"/>
              </a:rPr>
              <a:t>https://www.upmem.com/abumpimp-2024/</a:t>
            </a:r>
            <a:endParaRPr lang="en-GB" sz="1400" noProof="0" dirty="0"/>
          </a:p>
        </p:txBody>
      </p:sp>
    </p:spTree>
    <p:extLst>
      <p:ext uri="{BB962C8B-B14F-4D97-AF65-F5344CB8AC3E}">
        <p14:creationId xmlns:p14="http://schemas.microsoft.com/office/powerpoint/2010/main" val="21583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6C280-CB36-5B03-303F-C252184F0E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235664-FC69-CFB8-0DB9-FB63884559D8}"/>
              </a:ext>
            </a:extLst>
          </p:cNvPr>
          <p:cNvSpPr>
            <a:spLocks noGrp="1"/>
          </p:cNvSpPr>
          <p:nvPr>
            <p:ph type="title"/>
          </p:nvPr>
        </p:nvSpPr>
        <p:spPr/>
        <p:txBody>
          <a:bodyPr/>
          <a:lstStyle/>
          <a:p>
            <a:r>
              <a:rPr lang="en-GB" noProof="0" dirty="0"/>
              <a:t>UPMEM PIM</a:t>
            </a:r>
          </a:p>
        </p:txBody>
      </p:sp>
      <p:pic>
        <p:nvPicPr>
          <p:cNvPr id="5" name="Inhaltsplatzhalter 4" descr="PIM Hardware&#10;">
            <a:extLst>
              <a:ext uri="{FF2B5EF4-FFF2-40B4-BE49-F238E27FC236}">
                <a16:creationId xmlns:a16="http://schemas.microsoft.com/office/drawing/2014/main" id="{70A56ED3-90C6-C0B8-891E-96AD304788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9463" b="6385"/>
          <a:stretch/>
        </p:blipFill>
        <p:spPr>
          <a:xfrm>
            <a:off x="626772" y="1978074"/>
            <a:ext cx="5260385" cy="4073525"/>
          </a:xfrm>
        </p:spPr>
      </p:pic>
      <p:pic>
        <p:nvPicPr>
          <p:cNvPr id="3" name="Inhaltsplatzhalter 4" descr="PIM Hardware&#10;">
            <a:extLst>
              <a:ext uri="{FF2B5EF4-FFF2-40B4-BE49-F238E27FC236}">
                <a16:creationId xmlns:a16="http://schemas.microsoft.com/office/drawing/2014/main" id="{E1F7AEFD-DF0B-2371-4F4B-9FCEFF41D60D}"/>
              </a:ext>
            </a:extLst>
          </p:cNvPr>
          <p:cNvPicPr>
            <a:picLocks noChangeAspect="1"/>
          </p:cNvPicPr>
          <p:nvPr/>
        </p:nvPicPr>
        <p:blipFill>
          <a:blip r:embed="rId2">
            <a:extLst>
              <a:ext uri="{28A0092B-C50C-407E-A947-70E740481C1C}">
                <a14:useLocalDpi xmlns:a14="http://schemas.microsoft.com/office/drawing/2010/main" val="0"/>
              </a:ext>
            </a:extLst>
          </a:blip>
          <a:srcRect r="53599" b="6385"/>
          <a:stretch/>
        </p:blipFill>
        <p:spPr>
          <a:xfrm>
            <a:off x="6735391" y="1690688"/>
            <a:ext cx="4829837" cy="4073525"/>
          </a:xfrm>
          <a:prstGeom prst="rect">
            <a:avLst/>
          </a:prstGeom>
        </p:spPr>
      </p:pic>
      <p:sp>
        <p:nvSpPr>
          <p:cNvPr id="4" name="Textfeld 3">
            <a:extLst>
              <a:ext uri="{FF2B5EF4-FFF2-40B4-BE49-F238E27FC236}">
                <a16:creationId xmlns:a16="http://schemas.microsoft.com/office/drawing/2014/main" id="{0525AA11-38CC-68AB-B12F-A4E9F132A94F}"/>
              </a:ext>
            </a:extLst>
          </p:cNvPr>
          <p:cNvSpPr txBox="1"/>
          <p:nvPr/>
        </p:nvSpPr>
        <p:spPr>
          <a:xfrm>
            <a:off x="325730" y="6338986"/>
            <a:ext cx="11122853" cy="307777"/>
          </a:xfrm>
          <a:prstGeom prst="rect">
            <a:avLst/>
          </a:prstGeom>
          <a:noFill/>
        </p:spPr>
        <p:txBody>
          <a:bodyPr wrap="none" rtlCol="0">
            <a:spAutoFit/>
          </a:bodyPr>
          <a:lstStyle/>
          <a:p>
            <a:r>
              <a:rPr lang="en-GB" sz="1400" noProof="0" dirty="0"/>
              <a:t>Source: UPMEM, “Session welcome and aims”, ABUMPIMP 2024 at Euro-Par 2024. Retrieved from </a:t>
            </a:r>
            <a:r>
              <a:rPr lang="en-GB" sz="1400" noProof="0" dirty="0">
                <a:hlinkClick r:id="rId3"/>
              </a:rPr>
              <a:t>https://www.upmem.com/abumpimp-2024/</a:t>
            </a:r>
            <a:endParaRPr lang="en-GB" sz="1400" noProof="0" dirty="0"/>
          </a:p>
        </p:txBody>
      </p:sp>
    </p:spTree>
    <p:extLst>
      <p:ext uri="{BB962C8B-B14F-4D97-AF65-F5344CB8AC3E}">
        <p14:creationId xmlns:p14="http://schemas.microsoft.com/office/powerpoint/2010/main" val="20119305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1852</Words>
  <Application>Microsoft Office PowerPoint</Application>
  <PresentationFormat>Breitbild</PresentationFormat>
  <Paragraphs>239</Paragraphs>
  <Slides>29</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Aptos</vt:lpstr>
      <vt:lpstr>Aptos Display</vt:lpstr>
      <vt:lpstr>Arial</vt:lpstr>
      <vt:lpstr>Cambria Math</vt:lpstr>
      <vt:lpstr>Office</vt:lpstr>
      <vt:lpstr>DRAMatic Speedup: Accelerating HE Operations on a Processing-in-Memory System</vt:lpstr>
      <vt:lpstr>Scenario: Cloud Computing</vt:lpstr>
      <vt:lpstr>Cloud Computing using FHE</vt:lpstr>
      <vt:lpstr>Contributions of DRAMatic</vt:lpstr>
      <vt:lpstr>FHE in Practice (RLWE Schemes)</vt:lpstr>
      <vt:lpstr>Processing-in-Memory (PIM)</vt:lpstr>
      <vt:lpstr>UPMEM PIM</vt:lpstr>
      <vt:lpstr>UPMEM PIM</vt:lpstr>
      <vt:lpstr>UPMEM PIM</vt:lpstr>
      <vt:lpstr>DPU Characteristics</vt:lpstr>
      <vt:lpstr>DPU Characteristics: Pipeline</vt:lpstr>
      <vt:lpstr>DPU Characteristics: Slow Multiplication</vt:lpstr>
      <vt:lpstr>Residue Number System (RNS)</vt:lpstr>
      <vt:lpstr>Number-Theoretic Transform (NTT)</vt:lpstr>
      <vt:lpstr>Butterfly Stages in Fast NTT</vt:lpstr>
      <vt:lpstr>Combining RNS and NTT</vt:lpstr>
      <vt:lpstr>Custom Multiplication</vt:lpstr>
      <vt:lpstr>Barrett Reduction</vt:lpstr>
      <vt:lpstr>DRAMatic vs. Previous Work</vt:lpstr>
      <vt:lpstr>DRAMatic vs. SEAL (CPU)</vt:lpstr>
      <vt:lpstr>DRAMatic vs. SEAL (CPU)</vt:lpstr>
      <vt:lpstr>Boosting Performance with Hardware Extensions</vt:lpstr>
      <vt:lpstr>Performance with Fast Dummy Multiplications</vt:lpstr>
      <vt:lpstr>Reducing Data Transfer Overhead</vt:lpstr>
      <vt:lpstr>Memory Layout</vt:lpstr>
      <vt:lpstr>Reducing Data Transfer Overhead</vt:lpstr>
      <vt:lpstr>Conclusion</vt:lpstr>
      <vt:lpstr>Following: Backup Slides</vt:lpstr>
      <vt:lpstr>Test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Niklas Klinger</dc:creator>
  <cp:lastModifiedBy>Niklas Klinger</cp:lastModifiedBy>
  <cp:revision>13</cp:revision>
  <dcterms:created xsi:type="dcterms:W3CDTF">2025-01-08T19:59:59Z</dcterms:created>
  <dcterms:modified xsi:type="dcterms:W3CDTF">2026-03-12T08:37:06Z</dcterms:modified>
</cp:coreProperties>
</file>